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12192000"/>
  <p:notesSz cx="6858000" cy="9144000"/>
  <p:embeddedFontLst>
    <p:embeddedFont>
      <p:font typeface="Arial Black"/>
      <p:regular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jqMcq9SLVjkKZNQ7ZzDdChCvWv6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118F91C-97A5-41DD-87FC-C54E1903AB0A}">
  <a:tblStyle styleId="{E118F91C-97A5-41DD-87FC-C54E1903AB0A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font" Target="fonts/ArialBlack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mass.gov/doc/march-4-2022-ma-subdivision-agreement/download" TargetMode="External"/><Relationship Id="rId3" Type="http://schemas.openxmlformats.org/officeDocument/2006/relationships/hyperlink" Target="https://www.mass.gov/doc/massachusetts-abatement-terms/download" TargetMode="External"/><Relationship Id="rId4" Type="http://schemas.openxmlformats.org/officeDocument/2006/relationships/hyperlink" Target="https://www.mass.gov/service-details/opioid-recovery-and-remediation-fund-advisory-council-statute" TargetMode="Externa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mass.gov/doc/march-4-2022-ma-subdivision-agreement/download" TargetMode="External"/><Relationship Id="rId3" Type="http://schemas.openxmlformats.org/officeDocument/2006/relationships/hyperlink" Target="https://www.mass.gov/doc/massachusetts-abatement-terms/download" TargetMode="External"/><Relationship Id="rId4" Type="http://schemas.openxmlformats.org/officeDocument/2006/relationships/hyperlink" Target="https://www.mass.gov/service-details/opioid-recovery-and-remediation-fund-advisory-council-statute" TargetMode="Externa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b208d4ad8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2" name="Google Shape;122;g2b208d4ad83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143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Under the terms of the state’s approved </a:t>
            </a:r>
            <a:r>
              <a:rPr b="1" lang="en-US" sz="1000" u="sng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State-Subdivision Agreement</a:t>
            </a: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1" marL="10287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</a:pP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40% 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abatement funds coming into Massachusetts under statewide opioid settlements will be allocated to </a:t>
            </a: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municipalities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to expend on </a:t>
            </a:r>
            <a:r>
              <a:rPr b="1" lang="en-US" sz="1000" u="sng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abatement strategies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developed with input from public health experts, municipal leaders, and families affected by the crisis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1" marL="10287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</a:pP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60%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of the abatement funds will be allocated to the </a:t>
            </a: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state’s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b="1" lang="en-US" sz="1000" u="sng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Opioid Recovery and Remediation Fund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(ORRF) to fund additional prevention, harm reduction, treatment, and recovery programs throughout Massachusetts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129" name="Google Shape;129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6" name="Google Shape;13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5" name="Google Shape;19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0ff5ee847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143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Under the terms of the state’s approved </a:t>
            </a:r>
            <a:r>
              <a:rPr b="1" lang="en-US" sz="1000" u="sng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State-Subdivision Agreement</a:t>
            </a: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1" marL="10287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</a:pP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40% 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abatement funds coming into Massachusetts under statewide opioid settlements will be allocated to </a:t>
            </a: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municipalities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to expend on </a:t>
            </a:r>
            <a:r>
              <a:rPr b="1" lang="en-US" sz="1000" u="sng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abatement strategies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developed with input from public health experts, municipal leaders, and families affected by the crisis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1" marL="10287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</a:pP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60%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of the abatement funds will be allocated to the </a:t>
            </a: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state’s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b="1" lang="en-US" sz="1000" u="sng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Opioid Recovery and Remediation Fund</a:t>
            </a:r>
            <a:r>
              <a:rPr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(ORRF) to fund additional prevention, harm reduction, treatment, and recovery programs throughout Massachusetts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218" name="Google Shape;218;g30ff5ee847c_0_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2ab6ec8c9ff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25" name="Google Shape;225;g2ab6ec8c9ff_0_5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Slide">
  <p:cSld name="4_Title Slide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650a60eee8_0_153"/>
          <p:cNvSpPr txBox="1"/>
          <p:nvPr>
            <p:ph idx="10" type="dt"/>
          </p:nvPr>
        </p:nvSpPr>
        <p:spPr>
          <a:xfrm>
            <a:off x="609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b="1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g2650a60eee8_0_153"/>
          <p:cNvSpPr txBox="1"/>
          <p:nvPr>
            <p:ph idx="12" type="sldNum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6" name="Google Shape;66;g2650a60eee8_0_153"/>
          <p:cNvSpPr txBox="1"/>
          <p:nvPr>
            <p:ph type="title"/>
          </p:nvPr>
        </p:nvSpPr>
        <p:spPr>
          <a:xfrm>
            <a:off x="982133" y="109538"/>
            <a:ext cx="75525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4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650a60eee8_0_157"/>
          <p:cNvSpPr txBox="1"/>
          <p:nvPr>
            <p:ph type="title"/>
          </p:nvPr>
        </p:nvSpPr>
        <p:spPr>
          <a:xfrm>
            <a:off x="982133" y="109538"/>
            <a:ext cx="75525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4400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g2650a60eee8_0_157"/>
          <p:cNvSpPr txBox="1"/>
          <p:nvPr>
            <p:ph idx="1" type="body"/>
          </p:nvPr>
        </p:nvSpPr>
        <p:spPr>
          <a:xfrm>
            <a:off x="711200" y="1939158"/>
            <a:ext cx="10769700" cy="44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45700" spcFirstLastPara="1" rIns="45700" wrap="square" tIns="46025">
            <a:normAutofit/>
          </a:bodyPr>
          <a:lstStyle>
            <a:lvl1pPr indent="-40386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60"/>
              <a:buChar char="•"/>
              <a:defRPr sz="2400">
                <a:solidFill>
                  <a:schemeClr val="dk1"/>
                </a:solidFill>
              </a:defRPr>
            </a:lvl1pPr>
            <a:lvl2pPr indent="-350519" lvl="1" marL="914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Char char="•"/>
              <a:defRPr sz="2400">
                <a:solidFill>
                  <a:schemeClr val="dk1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Arial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1">
  <p:cSld name="Title and Conten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650a60eee8_0_160"/>
          <p:cNvSpPr txBox="1"/>
          <p:nvPr>
            <p:ph type="title"/>
          </p:nvPr>
        </p:nvSpPr>
        <p:spPr>
          <a:xfrm>
            <a:off x="982133" y="109538"/>
            <a:ext cx="75525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4400"/>
              <a:buNone/>
              <a:defRPr sz="24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1" name="Google Shape;81;p1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3" name="Google Shape;83;p1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90" name="Google Shape;90;p2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91" name="Google Shape;91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7" name="Google Shape;97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3" name="Google Shape;103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b45fd71658_0_125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g2b45fd71658_0_125"/>
          <p:cNvSpPr txBox="1"/>
          <p:nvPr>
            <p:ph type="title"/>
          </p:nvPr>
        </p:nvSpPr>
        <p:spPr>
          <a:xfrm>
            <a:off x="354000" y="1644233"/>
            <a:ext cx="5393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/>
        </p:txBody>
      </p:sp>
      <p:sp>
        <p:nvSpPr>
          <p:cNvPr id="109" name="Google Shape;109;g2b45fd71658_0_125"/>
          <p:cNvSpPr txBox="1"/>
          <p:nvPr>
            <p:ph idx="1" type="subTitle"/>
          </p:nvPr>
        </p:nvSpPr>
        <p:spPr>
          <a:xfrm>
            <a:off x="354000" y="3737433"/>
            <a:ext cx="5393700" cy="16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10" name="Google Shape;110;g2b45fd71658_0_125"/>
          <p:cNvSpPr txBox="1"/>
          <p:nvPr>
            <p:ph idx="2" type="body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-3810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111" name="Google Shape;111;g2b45fd71658_0_125"/>
          <p:cNvSpPr txBox="1"/>
          <p:nvPr>
            <p:ph idx="12" type="sldNum"/>
          </p:nvPr>
        </p:nvSpPr>
        <p:spPr>
          <a:xfrm>
            <a:off x="11296611" y="6217623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Blank" showMasterSp="0">
  <p:cSld name="1_Blank">
    <p:bg>
      <p:bgPr>
        <a:solidFill>
          <a:schemeClr val="lt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8"/>
          <p:cNvSpPr/>
          <p:nvPr/>
        </p:nvSpPr>
        <p:spPr>
          <a:xfrm>
            <a:off x="597408" y="367284"/>
            <a:ext cx="9999345" cy="0"/>
          </a:xfrm>
          <a:custGeom>
            <a:rect b="b" l="l" r="r" t="t"/>
            <a:pathLst>
              <a:path extrusionOk="0" h="120000" w="9999345">
                <a:moveTo>
                  <a:pt x="0" y="0"/>
                </a:moveTo>
                <a:lnTo>
                  <a:pt x="9999002" y="0"/>
                </a:lnTo>
              </a:path>
            </a:pathLst>
          </a:custGeom>
          <a:noFill/>
          <a:ln cap="flat" cmpd="sng" w="9525">
            <a:solidFill>
              <a:srgbClr val="0066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28"/>
          <p:cNvSpPr/>
          <p:nvPr/>
        </p:nvSpPr>
        <p:spPr>
          <a:xfrm>
            <a:off x="597408" y="867155"/>
            <a:ext cx="11094720" cy="0"/>
          </a:xfrm>
          <a:custGeom>
            <a:rect b="b" l="l" r="r" t="t"/>
            <a:pathLst>
              <a:path extrusionOk="0" h="120000" w="11094720">
                <a:moveTo>
                  <a:pt x="0" y="0"/>
                </a:moveTo>
                <a:lnTo>
                  <a:pt x="11094720" y="0"/>
                </a:lnTo>
              </a:path>
            </a:pathLst>
          </a:custGeom>
          <a:noFill/>
          <a:ln cap="flat" cmpd="sng" w="12700">
            <a:solidFill>
              <a:srgbClr val="0066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28"/>
          <p:cNvSpPr/>
          <p:nvPr/>
        </p:nvSpPr>
        <p:spPr>
          <a:xfrm>
            <a:off x="597408" y="6440423"/>
            <a:ext cx="11094720" cy="0"/>
          </a:xfrm>
          <a:custGeom>
            <a:rect b="b" l="l" r="r" t="t"/>
            <a:pathLst>
              <a:path extrusionOk="0" h="120000" w="11094720">
                <a:moveTo>
                  <a:pt x="0" y="0"/>
                </a:moveTo>
                <a:lnTo>
                  <a:pt x="11094720" y="0"/>
                </a:lnTo>
              </a:path>
            </a:pathLst>
          </a:custGeom>
          <a:noFill/>
          <a:ln cap="flat" cmpd="sng" w="12700">
            <a:solidFill>
              <a:srgbClr val="0066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6" name="Google Shape;116;p2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93564" y="164592"/>
            <a:ext cx="768083" cy="576071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38100" marR="0" algn="r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algn="r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algn="r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algn="r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algn="r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algn="r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algn="r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algn="r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algn="r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 showMasterSp="0">
  <p:cSld name="1_Title Only">
    <p:bg>
      <p:bgPr>
        <a:solidFill>
          <a:schemeClr val="lt1"/>
        </a:soli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7"/>
          <p:cNvSpPr/>
          <p:nvPr/>
        </p:nvSpPr>
        <p:spPr>
          <a:xfrm>
            <a:off x="0" y="0"/>
            <a:ext cx="12192000" cy="974090"/>
          </a:xfrm>
          <a:custGeom>
            <a:rect b="b" l="l" r="r" t="t"/>
            <a:pathLst>
              <a:path extrusionOk="0" h="974090" w="12192000">
                <a:moveTo>
                  <a:pt x="12192000" y="0"/>
                </a:moveTo>
                <a:lnTo>
                  <a:pt x="0" y="0"/>
                </a:lnTo>
                <a:lnTo>
                  <a:pt x="0" y="973836"/>
                </a:lnTo>
                <a:lnTo>
                  <a:pt x="12192000" y="973836"/>
                </a:lnTo>
                <a:lnTo>
                  <a:pt x="12192000" y="0"/>
                </a:lnTo>
                <a:close/>
              </a:path>
            </a:pathLst>
          </a:custGeom>
          <a:solidFill>
            <a:srgbClr val="BBD3E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" name="Google Shape;25;p2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55447" y="181356"/>
            <a:ext cx="1147571" cy="1147571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26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8788" y="196595"/>
            <a:ext cx="1040879" cy="1040891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b="1" i="0" sz="1800" u="sng">
                <a:solidFill>
                  <a:srgbClr val="00259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38100" marR="0" algn="r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8100" marR="0" algn="r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38100" marR="0" algn="r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38100" marR="0" algn="r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38100" marR="0" algn="r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38100" marR="0" algn="r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38100" marR="0" algn="r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8100" marR="0" algn="r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8100" marR="0" algn="r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3810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1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1" name="Google Shape;41;p1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42" name="Google Shape;42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1 1">
  <p:cSld name="Title and Content 1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1f1ba344842_0_242"/>
          <p:cNvSpPr txBox="1"/>
          <p:nvPr>
            <p:ph type="title"/>
          </p:nvPr>
        </p:nvSpPr>
        <p:spPr>
          <a:xfrm>
            <a:off x="2008378" y="204342"/>
            <a:ext cx="8175300" cy="5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None/>
              <a:defRPr b="1" i="0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g1f1ba344842_0_242"/>
          <p:cNvSpPr txBox="1"/>
          <p:nvPr>
            <p:ph idx="1" type="body"/>
          </p:nvPr>
        </p:nvSpPr>
        <p:spPr>
          <a:xfrm>
            <a:off x="431088" y="2696971"/>
            <a:ext cx="10937100" cy="18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0" i="0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/>
        </p:txBody>
      </p:sp>
      <p:sp>
        <p:nvSpPr>
          <p:cNvPr id="48" name="Google Shape;48;g1f1ba344842_0_242"/>
          <p:cNvSpPr txBox="1"/>
          <p:nvPr>
            <p:ph idx="11" type="ftr"/>
          </p:nvPr>
        </p:nvSpPr>
        <p:spPr>
          <a:xfrm>
            <a:off x="4145280" y="6377940"/>
            <a:ext cx="39015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9pPr>
          </a:lstStyle>
          <a:p/>
        </p:txBody>
      </p:sp>
      <p:sp>
        <p:nvSpPr>
          <p:cNvPr id="49" name="Google Shape;49;g1f1ba344842_0_242"/>
          <p:cNvSpPr txBox="1"/>
          <p:nvPr>
            <p:ph idx="10" type="dt"/>
          </p:nvPr>
        </p:nvSpPr>
        <p:spPr>
          <a:xfrm>
            <a:off x="609600" y="6377940"/>
            <a:ext cx="28041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9pPr>
          </a:lstStyle>
          <a:p/>
        </p:txBody>
      </p:sp>
      <p:sp>
        <p:nvSpPr>
          <p:cNvPr id="50" name="Google Shape;50;g1f1ba344842_0_242"/>
          <p:cNvSpPr txBox="1"/>
          <p:nvPr>
            <p:ph idx="12" type="sldNum"/>
          </p:nvPr>
        </p:nvSpPr>
        <p:spPr>
          <a:xfrm>
            <a:off x="8778240" y="6377940"/>
            <a:ext cx="28041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b45fd71658_0_121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53" name="Google Shape;53;g2b45fd71658_0_121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810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54" name="Google Shape;54;g2b45fd71658_0_121"/>
          <p:cNvSpPr txBox="1"/>
          <p:nvPr>
            <p:ph idx="12" type="sldNum"/>
          </p:nvPr>
        </p:nvSpPr>
        <p:spPr>
          <a:xfrm>
            <a:off x="11296611" y="6217623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_HEADER_1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b45fd71658_0_131"/>
          <p:cNvSpPr txBox="1"/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57" name="Google Shape;57;g2b45fd71658_0_131"/>
          <p:cNvSpPr txBox="1"/>
          <p:nvPr>
            <p:ph idx="12" type="sldNum"/>
          </p:nvPr>
        </p:nvSpPr>
        <p:spPr>
          <a:xfrm>
            <a:off x="11296611" y="6217623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0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5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5" Type="http://schemas.openxmlformats.org/officeDocument/2006/relationships/image" Target="../media/image14.png"/><Relationship Id="rId6" Type="http://schemas.openxmlformats.org/officeDocument/2006/relationships/image" Target="../media/image6.png"/><Relationship Id="rId7" Type="http://schemas.openxmlformats.org/officeDocument/2006/relationships/image" Target="../media/image9.png"/><Relationship Id="rId8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Relationship Id="rId4" Type="http://schemas.openxmlformats.org/officeDocument/2006/relationships/hyperlink" Target="https://www.mass.gov/lists/municipal-abatement-payments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Relationship Id="rId4" Type="http://schemas.openxmlformats.org/officeDocument/2006/relationships/hyperlink" Target="mailto:abate@jsi.com" TargetMode="External"/><Relationship Id="rId5" Type="http://schemas.openxmlformats.org/officeDocument/2006/relationships/hyperlink" Target="http://www.caremass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2b208d4ad83_0_0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25" name="Google Shape;125;g2b208d4ad83_0_0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id="126" name="Google Shape;126;g2b208d4ad83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56727"/>
            <a:ext cx="12336744" cy="7029188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1"/>
          <p:cNvSpPr txBox="1"/>
          <p:nvPr/>
        </p:nvSpPr>
        <p:spPr>
          <a:xfrm>
            <a:off x="735724" y="1200486"/>
            <a:ext cx="10594200" cy="507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86"/>
              <a:buFont typeface="Arial"/>
              <a:buChar char="•"/>
            </a:pPr>
            <a:r>
              <a:rPr b="0" i="0" lang="en-US" sz="2200" u="none" cap="none" strike="noStrike">
                <a:solidFill>
                  <a:srgbClr val="112E52"/>
                </a:solidFill>
                <a:latin typeface="Arial"/>
                <a:ea typeface="Arial"/>
                <a:cs typeface="Arial"/>
                <a:sym typeface="Arial"/>
              </a:rPr>
              <a:t>In July 2021, the MA Attorney General announced the state’s participation in a $26 billion nationwide resolution with opioid distributors AmerisourceBergen, Cardinal and McKesson and opioid manufacturer Johnson &amp; Johnson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89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86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112E5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86"/>
              <a:buFont typeface="Arial"/>
              <a:buChar char="•"/>
            </a:pPr>
            <a:r>
              <a:rPr b="0" i="0" lang="en-US" sz="2200" u="none" cap="none" strike="noStrike">
                <a:solidFill>
                  <a:srgbClr val="112E52"/>
                </a:solidFill>
                <a:latin typeface="Arial"/>
                <a:ea typeface="Arial"/>
                <a:cs typeface="Arial"/>
                <a:sym typeface="Arial"/>
              </a:rPr>
              <a:t>More settlements and bankruptcies followed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89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86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112E5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86"/>
              <a:buFont typeface="Arial"/>
              <a:buChar char="•"/>
            </a:pPr>
            <a:r>
              <a:rPr b="0" i="0" lang="en-US" sz="2200" u="none" cap="none" strike="noStrike">
                <a:solidFill>
                  <a:srgbClr val="112E52"/>
                </a:solidFill>
                <a:latin typeface="Arial"/>
                <a:ea typeface="Arial"/>
                <a:cs typeface="Arial"/>
                <a:sym typeface="Arial"/>
              </a:rPr>
              <a:t>Resolved claims that these companies engaged in misconduct that enabled and perpetuated vast increases in opioid over-dispensing and diversion (e.g., unfair and deceptive sales tactics, failed to monitor suspicious orders, avoided responsibility)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889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86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112E5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86"/>
              <a:buFont typeface="Arial"/>
              <a:buChar char="•"/>
            </a:pPr>
            <a:r>
              <a:rPr b="0" i="0" lang="en-US" sz="2200" u="none" cap="none" strike="noStrike">
                <a:solidFill>
                  <a:srgbClr val="112E52"/>
                </a:solidFill>
                <a:latin typeface="Arial"/>
                <a:ea typeface="Arial"/>
                <a:cs typeface="Arial"/>
                <a:sym typeface="Arial"/>
              </a:rPr>
              <a:t>These resolutions are expected to bring more than $921 million  into Massachusetts for prevention, harm reduction, treatment, and recovery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112E52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"/>
          <p:cNvSpPr txBox="1"/>
          <p:nvPr/>
        </p:nvSpPr>
        <p:spPr>
          <a:xfrm>
            <a:off x="295885" y="330159"/>
            <a:ext cx="12336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112E51"/>
                </a:solidFill>
                <a:latin typeface="Arial Black"/>
                <a:ea typeface="Arial Black"/>
                <a:cs typeface="Arial Black"/>
                <a:sym typeface="Arial Black"/>
              </a:rPr>
              <a:t>Background – Opioid abatement settlement</a:t>
            </a:r>
            <a:endParaRPr b="0" i="0" sz="3600" u="none" cap="none" strike="noStrike">
              <a:solidFill>
                <a:srgbClr val="112E51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4"/>
          <p:cNvSpPr txBox="1"/>
          <p:nvPr/>
        </p:nvSpPr>
        <p:spPr>
          <a:xfrm>
            <a:off x="91439" y="139064"/>
            <a:ext cx="4553585" cy="5594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511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Municipal Strategies</a:t>
            </a:r>
            <a:endParaRPr b="0" i="0" sz="4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4"/>
          <p:cNvSpPr/>
          <p:nvPr/>
        </p:nvSpPr>
        <p:spPr>
          <a:xfrm>
            <a:off x="5062726" y="699516"/>
            <a:ext cx="5097780" cy="579120"/>
          </a:xfrm>
          <a:custGeom>
            <a:rect b="b" l="l" r="r" t="t"/>
            <a:pathLst>
              <a:path extrusionOk="0" h="579119" w="5097780">
                <a:moveTo>
                  <a:pt x="5097780" y="579120"/>
                </a:moveTo>
                <a:lnTo>
                  <a:pt x="289559" y="579120"/>
                </a:lnTo>
                <a:lnTo>
                  <a:pt x="0" y="289560"/>
                </a:lnTo>
                <a:lnTo>
                  <a:pt x="289559" y="0"/>
                </a:lnTo>
                <a:lnTo>
                  <a:pt x="5097780" y="0"/>
                </a:lnTo>
                <a:lnTo>
                  <a:pt x="5097780" y="579120"/>
                </a:lnTo>
                <a:close/>
              </a:path>
            </a:pathLst>
          </a:custGeom>
          <a:noFill/>
          <a:ln cap="flat" cmpd="sng" w="12700">
            <a:solidFill>
              <a:srgbClr val="3C4A5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4"/>
          <p:cNvSpPr txBox="1"/>
          <p:nvPr>
            <p:ph type="title"/>
          </p:nvPr>
        </p:nvSpPr>
        <p:spPr>
          <a:xfrm>
            <a:off x="5606793" y="694497"/>
            <a:ext cx="3748352" cy="54950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13325">
            <a:spAutoFit/>
          </a:bodyPr>
          <a:lstStyle/>
          <a:p>
            <a:pPr indent="0" lvl="0" marL="12700" rtl="0" algn="ctr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SzPts val="1800"/>
              <a:buNone/>
            </a:pPr>
            <a:r>
              <a:rPr b="1" lang="en-US" sz="1700" u="none">
                <a:solidFill>
                  <a:srgbClr val="44536A"/>
                </a:solidFill>
                <a:latin typeface="Arial"/>
                <a:ea typeface="Arial"/>
                <a:cs typeface="Arial"/>
                <a:sym typeface="Arial"/>
              </a:rPr>
              <a:t>Enhance Opioid Use Disorder Treatment</a:t>
            </a:r>
            <a:endParaRPr b="1" sz="1700"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1" name="Google Shape;141;p4"/>
          <p:cNvGrpSpPr/>
          <p:nvPr/>
        </p:nvGrpSpPr>
        <p:grpSpPr>
          <a:xfrm>
            <a:off x="4773167" y="699516"/>
            <a:ext cx="5387339" cy="1331976"/>
            <a:chOff x="4773167" y="699516"/>
            <a:chExt cx="5387339" cy="1331976"/>
          </a:xfrm>
        </p:grpSpPr>
        <p:sp>
          <p:nvSpPr>
            <p:cNvPr id="142" name="Google Shape;142;p4"/>
            <p:cNvSpPr/>
            <p:nvPr/>
          </p:nvSpPr>
          <p:spPr>
            <a:xfrm>
              <a:off x="4838881" y="765165"/>
              <a:ext cx="454025" cy="453390"/>
            </a:xfrm>
            <a:custGeom>
              <a:rect b="b" l="l" r="r" t="t"/>
              <a:pathLst>
                <a:path extrusionOk="0" h="453390" w="454025">
                  <a:moveTo>
                    <a:pt x="226742" y="453322"/>
                  </a:moveTo>
                  <a:lnTo>
                    <a:pt x="181046" y="448717"/>
                  </a:lnTo>
                  <a:lnTo>
                    <a:pt x="138484" y="435510"/>
                  </a:lnTo>
                  <a:lnTo>
                    <a:pt x="99969" y="414612"/>
                  </a:lnTo>
                  <a:lnTo>
                    <a:pt x="66411" y="386934"/>
                  </a:lnTo>
                  <a:lnTo>
                    <a:pt x="38724" y="353389"/>
                  </a:lnTo>
                  <a:lnTo>
                    <a:pt x="17818" y="314887"/>
                  </a:lnTo>
                  <a:lnTo>
                    <a:pt x="4606" y="272341"/>
                  </a:lnTo>
                  <a:lnTo>
                    <a:pt x="0" y="226661"/>
                  </a:lnTo>
                  <a:lnTo>
                    <a:pt x="4608" y="180975"/>
                  </a:lnTo>
                  <a:lnTo>
                    <a:pt x="17818" y="138435"/>
                  </a:lnTo>
                  <a:lnTo>
                    <a:pt x="38724" y="99933"/>
                  </a:lnTo>
                  <a:lnTo>
                    <a:pt x="66411" y="66388"/>
                  </a:lnTo>
                  <a:lnTo>
                    <a:pt x="99969" y="38710"/>
                  </a:lnTo>
                  <a:lnTo>
                    <a:pt x="138484" y="17812"/>
                  </a:lnTo>
                  <a:lnTo>
                    <a:pt x="181046" y="4605"/>
                  </a:lnTo>
                  <a:lnTo>
                    <a:pt x="226742" y="0"/>
                  </a:lnTo>
                  <a:lnTo>
                    <a:pt x="226921" y="0"/>
                  </a:lnTo>
                  <a:lnTo>
                    <a:pt x="272596" y="4618"/>
                  </a:lnTo>
                  <a:lnTo>
                    <a:pt x="315134" y="17833"/>
                  </a:lnTo>
                  <a:lnTo>
                    <a:pt x="353625" y="38735"/>
                  </a:lnTo>
                  <a:lnTo>
                    <a:pt x="387157" y="66411"/>
                  </a:lnTo>
                  <a:lnTo>
                    <a:pt x="414820" y="99951"/>
                  </a:lnTo>
                  <a:lnTo>
                    <a:pt x="425325" y="119313"/>
                  </a:lnTo>
                  <a:lnTo>
                    <a:pt x="237345" y="119313"/>
                  </a:lnTo>
                  <a:lnTo>
                    <a:pt x="234551" y="120763"/>
                  </a:lnTo>
                  <a:lnTo>
                    <a:pt x="231804" y="122351"/>
                  </a:lnTo>
                  <a:lnTo>
                    <a:pt x="226419" y="125824"/>
                  </a:lnTo>
                  <a:lnTo>
                    <a:pt x="223679" y="127412"/>
                  </a:lnTo>
                  <a:lnTo>
                    <a:pt x="220891" y="128862"/>
                  </a:lnTo>
                  <a:lnTo>
                    <a:pt x="218372" y="130324"/>
                  </a:lnTo>
                  <a:lnTo>
                    <a:pt x="215822" y="131721"/>
                  </a:lnTo>
                  <a:lnTo>
                    <a:pt x="210676" y="134359"/>
                  </a:lnTo>
                  <a:lnTo>
                    <a:pt x="205625" y="137003"/>
                  </a:lnTo>
                  <a:lnTo>
                    <a:pt x="200342" y="139145"/>
                  </a:lnTo>
                  <a:lnTo>
                    <a:pt x="172717" y="149094"/>
                  </a:lnTo>
                  <a:lnTo>
                    <a:pt x="172717" y="176637"/>
                  </a:lnTo>
                  <a:lnTo>
                    <a:pt x="217124" y="176637"/>
                  </a:lnTo>
                  <a:lnTo>
                    <a:pt x="217124" y="322872"/>
                  </a:lnTo>
                  <a:lnTo>
                    <a:pt x="431330" y="322872"/>
                  </a:lnTo>
                  <a:lnTo>
                    <a:pt x="387072" y="386934"/>
                  </a:lnTo>
                  <a:lnTo>
                    <a:pt x="353515" y="414612"/>
                  </a:lnTo>
                  <a:lnTo>
                    <a:pt x="314999" y="435510"/>
                  </a:lnTo>
                  <a:lnTo>
                    <a:pt x="272438" y="448717"/>
                  </a:lnTo>
                  <a:lnTo>
                    <a:pt x="226742" y="453322"/>
                  </a:lnTo>
                  <a:close/>
                </a:path>
                <a:path extrusionOk="0" h="453390" w="454025">
                  <a:moveTo>
                    <a:pt x="431330" y="322872"/>
                  </a:moveTo>
                  <a:lnTo>
                    <a:pt x="251614" y="322872"/>
                  </a:lnTo>
                  <a:lnTo>
                    <a:pt x="251614" y="119313"/>
                  </a:lnTo>
                  <a:lnTo>
                    <a:pt x="425325" y="119313"/>
                  </a:lnTo>
                  <a:lnTo>
                    <a:pt x="435703" y="138443"/>
                  </a:lnTo>
                  <a:lnTo>
                    <a:pt x="448895" y="180981"/>
                  </a:lnTo>
                  <a:lnTo>
                    <a:pt x="453484" y="226661"/>
                  </a:lnTo>
                  <a:lnTo>
                    <a:pt x="448877" y="272341"/>
                  </a:lnTo>
                  <a:lnTo>
                    <a:pt x="435665" y="314887"/>
                  </a:lnTo>
                  <a:lnTo>
                    <a:pt x="431330" y="322872"/>
                  </a:lnTo>
                  <a:close/>
                </a:path>
                <a:path extrusionOk="0" h="453390" w="454025">
                  <a:moveTo>
                    <a:pt x="217124" y="176637"/>
                  </a:moveTo>
                  <a:lnTo>
                    <a:pt x="172717" y="176637"/>
                  </a:lnTo>
                  <a:lnTo>
                    <a:pt x="177619" y="175449"/>
                  </a:lnTo>
                  <a:lnTo>
                    <a:pt x="182109" y="174225"/>
                  </a:lnTo>
                  <a:lnTo>
                    <a:pt x="217124" y="158207"/>
                  </a:lnTo>
                  <a:lnTo>
                    <a:pt x="217124" y="176637"/>
                  </a:lnTo>
                  <a:close/>
                </a:path>
              </a:pathLst>
            </a:custGeom>
            <a:solidFill>
              <a:srgbClr val="CFD1D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4"/>
            <p:cNvSpPr/>
            <p:nvPr/>
          </p:nvSpPr>
          <p:spPr>
            <a:xfrm>
              <a:off x="4838881" y="765165"/>
              <a:ext cx="454025" cy="453390"/>
            </a:xfrm>
            <a:custGeom>
              <a:rect b="b" l="l" r="r" t="t"/>
              <a:pathLst>
                <a:path extrusionOk="0" h="453390" w="454025">
                  <a:moveTo>
                    <a:pt x="226742" y="0"/>
                  </a:moveTo>
                  <a:lnTo>
                    <a:pt x="181046" y="4605"/>
                  </a:lnTo>
                  <a:lnTo>
                    <a:pt x="138484" y="17812"/>
                  </a:lnTo>
                  <a:lnTo>
                    <a:pt x="99969" y="38710"/>
                  </a:lnTo>
                  <a:lnTo>
                    <a:pt x="66411" y="66388"/>
                  </a:lnTo>
                  <a:lnTo>
                    <a:pt x="38724" y="99933"/>
                  </a:lnTo>
                  <a:lnTo>
                    <a:pt x="17818" y="138435"/>
                  </a:lnTo>
                  <a:lnTo>
                    <a:pt x="4606" y="180981"/>
                  </a:lnTo>
                  <a:lnTo>
                    <a:pt x="0" y="226661"/>
                  </a:lnTo>
                  <a:lnTo>
                    <a:pt x="4606" y="272341"/>
                  </a:lnTo>
                  <a:lnTo>
                    <a:pt x="17818" y="314887"/>
                  </a:lnTo>
                  <a:lnTo>
                    <a:pt x="38724" y="353389"/>
                  </a:lnTo>
                  <a:lnTo>
                    <a:pt x="66411" y="386934"/>
                  </a:lnTo>
                  <a:lnTo>
                    <a:pt x="99969" y="414612"/>
                  </a:lnTo>
                  <a:lnTo>
                    <a:pt x="138484" y="435510"/>
                  </a:lnTo>
                  <a:lnTo>
                    <a:pt x="181046" y="448717"/>
                  </a:lnTo>
                  <a:lnTo>
                    <a:pt x="226742" y="453322"/>
                  </a:lnTo>
                  <a:lnTo>
                    <a:pt x="272438" y="448717"/>
                  </a:lnTo>
                  <a:lnTo>
                    <a:pt x="314999" y="435510"/>
                  </a:lnTo>
                  <a:lnTo>
                    <a:pt x="353515" y="414612"/>
                  </a:lnTo>
                  <a:lnTo>
                    <a:pt x="387072" y="386934"/>
                  </a:lnTo>
                  <a:lnTo>
                    <a:pt x="414760" y="353389"/>
                  </a:lnTo>
                  <a:lnTo>
                    <a:pt x="435665" y="314887"/>
                  </a:lnTo>
                  <a:lnTo>
                    <a:pt x="448877" y="272341"/>
                  </a:lnTo>
                  <a:lnTo>
                    <a:pt x="453484" y="226661"/>
                  </a:lnTo>
                  <a:lnTo>
                    <a:pt x="448895" y="180975"/>
                  </a:lnTo>
                  <a:lnTo>
                    <a:pt x="435703" y="138443"/>
                  </a:lnTo>
                  <a:lnTo>
                    <a:pt x="414820" y="99951"/>
                  </a:lnTo>
                  <a:lnTo>
                    <a:pt x="387157" y="66411"/>
                  </a:lnTo>
                  <a:lnTo>
                    <a:pt x="353625" y="38735"/>
                  </a:lnTo>
                  <a:lnTo>
                    <a:pt x="315134" y="17833"/>
                  </a:lnTo>
                  <a:lnTo>
                    <a:pt x="272596" y="4618"/>
                  </a:lnTo>
                  <a:lnTo>
                    <a:pt x="226921" y="0"/>
                  </a:lnTo>
                  <a:lnTo>
                    <a:pt x="226742" y="0"/>
                  </a:lnTo>
                </a:path>
              </a:pathLst>
            </a:custGeom>
            <a:noFill/>
            <a:ln cap="flat" cmpd="sng" w="38200">
              <a:solidFill>
                <a:srgbClr val="05589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44" name="Google Shape;144;p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992495" y="865375"/>
              <a:ext cx="117103" cy="24176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5" name="Google Shape;145;p4"/>
            <p:cNvSpPr/>
            <p:nvPr/>
          </p:nvSpPr>
          <p:spPr>
            <a:xfrm>
              <a:off x="4773167" y="699516"/>
              <a:ext cx="579120" cy="579120"/>
            </a:xfrm>
            <a:custGeom>
              <a:rect b="b" l="l" r="r" t="t"/>
              <a:pathLst>
                <a:path extrusionOk="0" h="579119" w="579120">
                  <a:moveTo>
                    <a:pt x="0" y="289560"/>
                  </a:moveTo>
                  <a:lnTo>
                    <a:pt x="3789" y="242592"/>
                  </a:lnTo>
                  <a:lnTo>
                    <a:pt x="14762" y="198037"/>
                  </a:lnTo>
                  <a:lnTo>
                    <a:pt x="32320" y="156491"/>
                  </a:lnTo>
                  <a:lnTo>
                    <a:pt x="55868" y="118550"/>
                  </a:lnTo>
                  <a:lnTo>
                    <a:pt x="84810" y="84810"/>
                  </a:lnTo>
                  <a:lnTo>
                    <a:pt x="118550" y="55868"/>
                  </a:lnTo>
                  <a:lnTo>
                    <a:pt x="156491" y="32320"/>
                  </a:lnTo>
                  <a:lnTo>
                    <a:pt x="198037" y="14762"/>
                  </a:lnTo>
                  <a:lnTo>
                    <a:pt x="242592" y="3789"/>
                  </a:lnTo>
                  <a:lnTo>
                    <a:pt x="289560" y="0"/>
                  </a:lnTo>
                  <a:lnTo>
                    <a:pt x="336527" y="3789"/>
                  </a:lnTo>
                  <a:lnTo>
                    <a:pt x="381082" y="14762"/>
                  </a:lnTo>
                  <a:lnTo>
                    <a:pt x="422628" y="32320"/>
                  </a:lnTo>
                  <a:lnTo>
                    <a:pt x="460569" y="55868"/>
                  </a:lnTo>
                  <a:lnTo>
                    <a:pt x="494309" y="84810"/>
                  </a:lnTo>
                  <a:lnTo>
                    <a:pt x="523251" y="118550"/>
                  </a:lnTo>
                  <a:lnTo>
                    <a:pt x="546799" y="156491"/>
                  </a:lnTo>
                  <a:lnTo>
                    <a:pt x="564357" y="198037"/>
                  </a:lnTo>
                  <a:lnTo>
                    <a:pt x="575330" y="242592"/>
                  </a:lnTo>
                  <a:lnTo>
                    <a:pt x="579120" y="289560"/>
                  </a:lnTo>
                  <a:lnTo>
                    <a:pt x="575330" y="336527"/>
                  </a:lnTo>
                  <a:lnTo>
                    <a:pt x="564357" y="381082"/>
                  </a:lnTo>
                  <a:lnTo>
                    <a:pt x="546799" y="422628"/>
                  </a:lnTo>
                  <a:lnTo>
                    <a:pt x="523251" y="460569"/>
                  </a:lnTo>
                  <a:lnTo>
                    <a:pt x="494309" y="494309"/>
                  </a:lnTo>
                  <a:lnTo>
                    <a:pt x="460569" y="523251"/>
                  </a:lnTo>
                  <a:lnTo>
                    <a:pt x="422628" y="546799"/>
                  </a:lnTo>
                  <a:lnTo>
                    <a:pt x="381082" y="564357"/>
                  </a:lnTo>
                  <a:lnTo>
                    <a:pt x="336527" y="575330"/>
                  </a:lnTo>
                  <a:lnTo>
                    <a:pt x="289560" y="579120"/>
                  </a:lnTo>
                  <a:lnTo>
                    <a:pt x="242592" y="575330"/>
                  </a:lnTo>
                  <a:lnTo>
                    <a:pt x="198037" y="564357"/>
                  </a:lnTo>
                  <a:lnTo>
                    <a:pt x="156491" y="546799"/>
                  </a:lnTo>
                  <a:lnTo>
                    <a:pt x="118550" y="523251"/>
                  </a:lnTo>
                  <a:lnTo>
                    <a:pt x="84810" y="494309"/>
                  </a:lnTo>
                  <a:lnTo>
                    <a:pt x="55868" y="460569"/>
                  </a:lnTo>
                  <a:lnTo>
                    <a:pt x="32320" y="422628"/>
                  </a:lnTo>
                  <a:lnTo>
                    <a:pt x="14762" y="381082"/>
                  </a:lnTo>
                  <a:lnTo>
                    <a:pt x="3789" y="336527"/>
                  </a:lnTo>
                  <a:lnTo>
                    <a:pt x="0" y="289560"/>
                  </a:lnTo>
                  <a:close/>
                </a:path>
              </a:pathLst>
            </a:custGeom>
            <a:noFill/>
            <a:ln cap="flat" cmpd="sng" w="12700">
              <a:solidFill>
                <a:srgbClr val="3C4A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4"/>
            <p:cNvSpPr/>
            <p:nvPr/>
          </p:nvSpPr>
          <p:spPr>
            <a:xfrm>
              <a:off x="5062726" y="1452372"/>
              <a:ext cx="5097780" cy="579120"/>
            </a:xfrm>
            <a:custGeom>
              <a:rect b="b" l="l" r="r" t="t"/>
              <a:pathLst>
                <a:path extrusionOk="0" h="579119" w="5097780">
                  <a:moveTo>
                    <a:pt x="5097780" y="579120"/>
                  </a:moveTo>
                  <a:lnTo>
                    <a:pt x="289559" y="579120"/>
                  </a:lnTo>
                  <a:lnTo>
                    <a:pt x="0" y="289560"/>
                  </a:lnTo>
                  <a:lnTo>
                    <a:pt x="289559" y="0"/>
                  </a:lnTo>
                  <a:lnTo>
                    <a:pt x="5097780" y="0"/>
                  </a:lnTo>
                  <a:lnTo>
                    <a:pt x="5097780" y="579120"/>
                  </a:lnTo>
                  <a:close/>
                </a:path>
              </a:pathLst>
            </a:custGeom>
            <a:noFill/>
            <a:ln cap="flat" cmpd="sng" w="12700">
              <a:solidFill>
                <a:srgbClr val="3C4A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7" name="Google Shape;147;p4"/>
          <p:cNvSpPr txBox="1"/>
          <p:nvPr/>
        </p:nvSpPr>
        <p:spPr>
          <a:xfrm>
            <a:off x="5645475" y="1579036"/>
            <a:ext cx="4212590" cy="2851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rgbClr val="44536A"/>
                </a:solidFill>
                <a:latin typeface="Arial"/>
                <a:ea typeface="Arial"/>
                <a:cs typeface="Arial"/>
                <a:sym typeface="Arial"/>
              </a:rPr>
              <a:t>Support People In Treatment &amp; Recovery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8" name="Google Shape;148;p4"/>
          <p:cNvGrpSpPr/>
          <p:nvPr/>
        </p:nvGrpSpPr>
        <p:grpSpPr>
          <a:xfrm>
            <a:off x="4773167" y="1452372"/>
            <a:ext cx="5387339" cy="1332357"/>
            <a:chOff x="4773167" y="1452372"/>
            <a:chExt cx="5387339" cy="1332357"/>
          </a:xfrm>
        </p:grpSpPr>
        <p:sp>
          <p:nvSpPr>
            <p:cNvPr id="149" name="Google Shape;149;p4"/>
            <p:cNvSpPr/>
            <p:nvPr/>
          </p:nvSpPr>
          <p:spPr>
            <a:xfrm>
              <a:off x="4838881" y="1518021"/>
              <a:ext cx="454025" cy="453390"/>
            </a:xfrm>
            <a:custGeom>
              <a:rect b="b" l="l" r="r" t="t"/>
              <a:pathLst>
                <a:path extrusionOk="0" h="453389" w="454025">
                  <a:moveTo>
                    <a:pt x="226742" y="453322"/>
                  </a:moveTo>
                  <a:lnTo>
                    <a:pt x="181046" y="448717"/>
                  </a:lnTo>
                  <a:lnTo>
                    <a:pt x="138484" y="435510"/>
                  </a:lnTo>
                  <a:lnTo>
                    <a:pt x="99969" y="414612"/>
                  </a:lnTo>
                  <a:lnTo>
                    <a:pt x="66411" y="386934"/>
                  </a:lnTo>
                  <a:lnTo>
                    <a:pt x="38724" y="353389"/>
                  </a:lnTo>
                  <a:lnTo>
                    <a:pt x="17818" y="314887"/>
                  </a:lnTo>
                  <a:lnTo>
                    <a:pt x="4680" y="272579"/>
                  </a:lnTo>
                  <a:lnTo>
                    <a:pt x="0" y="226661"/>
                  </a:lnTo>
                  <a:lnTo>
                    <a:pt x="4606" y="180981"/>
                  </a:lnTo>
                  <a:lnTo>
                    <a:pt x="17818" y="138435"/>
                  </a:lnTo>
                  <a:lnTo>
                    <a:pt x="38724" y="99933"/>
                  </a:lnTo>
                  <a:lnTo>
                    <a:pt x="66411" y="66388"/>
                  </a:lnTo>
                  <a:lnTo>
                    <a:pt x="99969" y="38710"/>
                  </a:lnTo>
                  <a:lnTo>
                    <a:pt x="138484" y="17812"/>
                  </a:lnTo>
                  <a:lnTo>
                    <a:pt x="181046" y="4605"/>
                  </a:lnTo>
                  <a:lnTo>
                    <a:pt x="226742" y="0"/>
                  </a:lnTo>
                  <a:lnTo>
                    <a:pt x="226915" y="0"/>
                  </a:lnTo>
                  <a:lnTo>
                    <a:pt x="272590" y="4618"/>
                  </a:lnTo>
                  <a:lnTo>
                    <a:pt x="315129" y="17834"/>
                  </a:lnTo>
                  <a:lnTo>
                    <a:pt x="353621" y="38737"/>
                  </a:lnTo>
                  <a:lnTo>
                    <a:pt x="387154" y="66414"/>
                  </a:lnTo>
                  <a:lnTo>
                    <a:pt x="414819" y="99955"/>
                  </a:lnTo>
                  <a:lnTo>
                    <a:pt x="428335" y="124869"/>
                  </a:lnTo>
                  <a:lnTo>
                    <a:pt x="234622" y="124869"/>
                  </a:lnTo>
                  <a:lnTo>
                    <a:pt x="226557" y="124923"/>
                  </a:lnTo>
                  <a:lnTo>
                    <a:pt x="183874" y="134664"/>
                  </a:lnTo>
                  <a:lnTo>
                    <a:pt x="172628" y="142971"/>
                  </a:lnTo>
                  <a:lnTo>
                    <a:pt x="172628" y="173885"/>
                  </a:lnTo>
                  <a:lnTo>
                    <a:pt x="254350" y="173885"/>
                  </a:lnTo>
                  <a:lnTo>
                    <a:pt x="254623" y="174703"/>
                  </a:lnTo>
                  <a:lnTo>
                    <a:pt x="255291" y="178851"/>
                  </a:lnTo>
                  <a:lnTo>
                    <a:pt x="255321" y="187827"/>
                  </a:lnTo>
                  <a:lnTo>
                    <a:pt x="254790" y="192613"/>
                  </a:lnTo>
                  <a:lnTo>
                    <a:pt x="230539" y="227646"/>
                  </a:lnTo>
                  <a:lnTo>
                    <a:pt x="217822" y="235995"/>
                  </a:lnTo>
                  <a:lnTo>
                    <a:pt x="212076" y="239587"/>
                  </a:lnTo>
                  <a:lnTo>
                    <a:pt x="173267" y="272579"/>
                  </a:lnTo>
                  <a:lnTo>
                    <a:pt x="161804" y="301304"/>
                  </a:lnTo>
                  <a:lnTo>
                    <a:pt x="161923" y="328297"/>
                  </a:lnTo>
                  <a:lnTo>
                    <a:pt x="428384" y="328297"/>
                  </a:lnTo>
                  <a:lnTo>
                    <a:pt x="414760" y="353389"/>
                  </a:lnTo>
                  <a:lnTo>
                    <a:pt x="387072" y="386934"/>
                  </a:lnTo>
                  <a:lnTo>
                    <a:pt x="353515" y="414612"/>
                  </a:lnTo>
                  <a:lnTo>
                    <a:pt x="314999" y="435510"/>
                  </a:lnTo>
                  <a:lnTo>
                    <a:pt x="272438" y="448717"/>
                  </a:lnTo>
                  <a:lnTo>
                    <a:pt x="226742" y="453322"/>
                  </a:lnTo>
                  <a:close/>
                </a:path>
                <a:path extrusionOk="0" h="453389" w="454025">
                  <a:moveTo>
                    <a:pt x="428384" y="328297"/>
                  </a:moveTo>
                  <a:lnTo>
                    <a:pt x="291566" y="328297"/>
                  </a:lnTo>
                  <a:lnTo>
                    <a:pt x="291542" y="301351"/>
                  </a:lnTo>
                  <a:lnTo>
                    <a:pt x="195004" y="301351"/>
                  </a:lnTo>
                  <a:lnTo>
                    <a:pt x="215954" y="268294"/>
                  </a:lnTo>
                  <a:lnTo>
                    <a:pt x="220980" y="264886"/>
                  </a:lnTo>
                  <a:lnTo>
                    <a:pt x="226527" y="261061"/>
                  </a:lnTo>
                  <a:lnTo>
                    <a:pt x="232873" y="256895"/>
                  </a:lnTo>
                  <a:lnTo>
                    <a:pt x="240013" y="252401"/>
                  </a:lnTo>
                  <a:lnTo>
                    <a:pt x="245807" y="248625"/>
                  </a:lnTo>
                  <a:lnTo>
                    <a:pt x="277045" y="219004"/>
                  </a:lnTo>
                  <a:lnTo>
                    <a:pt x="287703" y="186430"/>
                  </a:lnTo>
                  <a:lnTo>
                    <a:pt x="287674" y="170740"/>
                  </a:lnTo>
                  <a:lnTo>
                    <a:pt x="264014" y="134233"/>
                  </a:lnTo>
                  <a:lnTo>
                    <a:pt x="234622" y="124869"/>
                  </a:lnTo>
                  <a:lnTo>
                    <a:pt x="428335" y="124869"/>
                  </a:lnTo>
                  <a:lnTo>
                    <a:pt x="435716" y="138491"/>
                  </a:lnTo>
                  <a:lnTo>
                    <a:pt x="448895" y="180981"/>
                  </a:lnTo>
                  <a:lnTo>
                    <a:pt x="453484" y="226661"/>
                  </a:lnTo>
                  <a:lnTo>
                    <a:pt x="448901" y="272108"/>
                  </a:lnTo>
                  <a:lnTo>
                    <a:pt x="448803" y="272579"/>
                  </a:lnTo>
                  <a:lnTo>
                    <a:pt x="435665" y="314887"/>
                  </a:lnTo>
                  <a:lnTo>
                    <a:pt x="428384" y="328297"/>
                  </a:lnTo>
                  <a:close/>
                </a:path>
                <a:path extrusionOk="0" h="453389" w="454025">
                  <a:moveTo>
                    <a:pt x="254350" y="173885"/>
                  </a:moveTo>
                  <a:lnTo>
                    <a:pt x="172628" y="173885"/>
                  </a:lnTo>
                  <a:lnTo>
                    <a:pt x="178136" y="168968"/>
                  </a:lnTo>
                  <a:lnTo>
                    <a:pt x="216586" y="150887"/>
                  </a:lnTo>
                  <a:lnTo>
                    <a:pt x="228366" y="150407"/>
                  </a:lnTo>
                  <a:lnTo>
                    <a:pt x="233124" y="151314"/>
                  </a:lnTo>
                  <a:lnTo>
                    <a:pt x="253303" y="170740"/>
                  </a:lnTo>
                  <a:lnTo>
                    <a:pt x="254350" y="173885"/>
                  </a:lnTo>
                  <a:close/>
                </a:path>
              </a:pathLst>
            </a:custGeom>
            <a:solidFill>
              <a:srgbClr val="CFD1D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4"/>
            <p:cNvSpPr/>
            <p:nvPr/>
          </p:nvSpPr>
          <p:spPr>
            <a:xfrm>
              <a:off x="4838881" y="1518021"/>
              <a:ext cx="454025" cy="453390"/>
            </a:xfrm>
            <a:custGeom>
              <a:rect b="b" l="l" r="r" t="t"/>
              <a:pathLst>
                <a:path extrusionOk="0" h="453389" w="454025">
                  <a:moveTo>
                    <a:pt x="226742" y="0"/>
                  </a:moveTo>
                  <a:lnTo>
                    <a:pt x="181046" y="4605"/>
                  </a:lnTo>
                  <a:lnTo>
                    <a:pt x="138484" y="17812"/>
                  </a:lnTo>
                  <a:lnTo>
                    <a:pt x="99969" y="38710"/>
                  </a:lnTo>
                  <a:lnTo>
                    <a:pt x="66411" y="66388"/>
                  </a:lnTo>
                  <a:lnTo>
                    <a:pt x="38724" y="99933"/>
                  </a:lnTo>
                  <a:lnTo>
                    <a:pt x="17818" y="138435"/>
                  </a:lnTo>
                  <a:lnTo>
                    <a:pt x="4606" y="180981"/>
                  </a:lnTo>
                  <a:lnTo>
                    <a:pt x="0" y="226661"/>
                  </a:lnTo>
                  <a:lnTo>
                    <a:pt x="4606" y="272341"/>
                  </a:lnTo>
                  <a:lnTo>
                    <a:pt x="17818" y="314887"/>
                  </a:lnTo>
                  <a:lnTo>
                    <a:pt x="38724" y="353389"/>
                  </a:lnTo>
                  <a:lnTo>
                    <a:pt x="66411" y="386934"/>
                  </a:lnTo>
                  <a:lnTo>
                    <a:pt x="99969" y="414612"/>
                  </a:lnTo>
                  <a:lnTo>
                    <a:pt x="138484" y="435510"/>
                  </a:lnTo>
                  <a:lnTo>
                    <a:pt x="181046" y="448717"/>
                  </a:lnTo>
                  <a:lnTo>
                    <a:pt x="226742" y="453322"/>
                  </a:lnTo>
                  <a:lnTo>
                    <a:pt x="272438" y="448717"/>
                  </a:lnTo>
                  <a:lnTo>
                    <a:pt x="314999" y="435510"/>
                  </a:lnTo>
                  <a:lnTo>
                    <a:pt x="353515" y="414612"/>
                  </a:lnTo>
                  <a:lnTo>
                    <a:pt x="387072" y="386934"/>
                  </a:lnTo>
                  <a:lnTo>
                    <a:pt x="414760" y="353389"/>
                  </a:lnTo>
                  <a:lnTo>
                    <a:pt x="435665" y="314887"/>
                  </a:lnTo>
                  <a:lnTo>
                    <a:pt x="448877" y="272341"/>
                  </a:lnTo>
                  <a:lnTo>
                    <a:pt x="453484" y="226661"/>
                  </a:lnTo>
                  <a:lnTo>
                    <a:pt x="448895" y="180981"/>
                  </a:lnTo>
                  <a:lnTo>
                    <a:pt x="435702" y="138448"/>
                  </a:lnTo>
                  <a:lnTo>
                    <a:pt x="414819" y="99955"/>
                  </a:lnTo>
                  <a:lnTo>
                    <a:pt x="387154" y="66414"/>
                  </a:lnTo>
                  <a:lnTo>
                    <a:pt x="353621" y="38737"/>
                  </a:lnTo>
                  <a:lnTo>
                    <a:pt x="315129" y="17834"/>
                  </a:lnTo>
                  <a:lnTo>
                    <a:pt x="272590" y="4618"/>
                  </a:lnTo>
                  <a:lnTo>
                    <a:pt x="226915" y="0"/>
                  </a:lnTo>
                  <a:lnTo>
                    <a:pt x="226742" y="0"/>
                  </a:lnTo>
                </a:path>
              </a:pathLst>
            </a:custGeom>
            <a:noFill/>
            <a:ln cap="flat" cmpd="sng" w="38200">
              <a:solidFill>
                <a:srgbClr val="05589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51" name="Google Shape;151;p4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981582" y="1623789"/>
              <a:ext cx="167967" cy="24163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2" name="Google Shape;152;p4"/>
            <p:cNvSpPr/>
            <p:nvPr/>
          </p:nvSpPr>
          <p:spPr>
            <a:xfrm>
              <a:off x="4773167" y="1452372"/>
              <a:ext cx="579120" cy="579120"/>
            </a:xfrm>
            <a:custGeom>
              <a:rect b="b" l="l" r="r" t="t"/>
              <a:pathLst>
                <a:path extrusionOk="0" h="579119" w="579120">
                  <a:moveTo>
                    <a:pt x="0" y="289560"/>
                  </a:moveTo>
                  <a:lnTo>
                    <a:pt x="3789" y="242592"/>
                  </a:lnTo>
                  <a:lnTo>
                    <a:pt x="14762" y="198037"/>
                  </a:lnTo>
                  <a:lnTo>
                    <a:pt x="32320" y="156491"/>
                  </a:lnTo>
                  <a:lnTo>
                    <a:pt x="55868" y="118550"/>
                  </a:lnTo>
                  <a:lnTo>
                    <a:pt x="84810" y="84810"/>
                  </a:lnTo>
                  <a:lnTo>
                    <a:pt x="118550" y="55868"/>
                  </a:lnTo>
                  <a:lnTo>
                    <a:pt x="156491" y="32320"/>
                  </a:lnTo>
                  <a:lnTo>
                    <a:pt x="198037" y="14762"/>
                  </a:lnTo>
                  <a:lnTo>
                    <a:pt x="242592" y="3789"/>
                  </a:lnTo>
                  <a:lnTo>
                    <a:pt x="289560" y="0"/>
                  </a:lnTo>
                  <a:lnTo>
                    <a:pt x="336527" y="3789"/>
                  </a:lnTo>
                  <a:lnTo>
                    <a:pt x="381082" y="14762"/>
                  </a:lnTo>
                  <a:lnTo>
                    <a:pt x="422628" y="32320"/>
                  </a:lnTo>
                  <a:lnTo>
                    <a:pt x="460569" y="55868"/>
                  </a:lnTo>
                  <a:lnTo>
                    <a:pt x="494309" y="84810"/>
                  </a:lnTo>
                  <a:lnTo>
                    <a:pt x="523251" y="118550"/>
                  </a:lnTo>
                  <a:lnTo>
                    <a:pt x="546799" y="156491"/>
                  </a:lnTo>
                  <a:lnTo>
                    <a:pt x="564357" y="198037"/>
                  </a:lnTo>
                  <a:lnTo>
                    <a:pt x="575330" y="242592"/>
                  </a:lnTo>
                  <a:lnTo>
                    <a:pt x="579120" y="289560"/>
                  </a:lnTo>
                  <a:lnTo>
                    <a:pt x="575330" y="336527"/>
                  </a:lnTo>
                  <a:lnTo>
                    <a:pt x="564357" y="381082"/>
                  </a:lnTo>
                  <a:lnTo>
                    <a:pt x="546799" y="422628"/>
                  </a:lnTo>
                  <a:lnTo>
                    <a:pt x="523251" y="460569"/>
                  </a:lnTo>
                  <a:lnTo>
                    <a:pt x="494309" y="494309"/>
                  </a:lnTo>
                  <a:lnTo>
                    <a:pt x="460569" y="523251"/>
                  </a:lnTo>
                  <a:lnTo>
                    <a:pt x="422628" y="546799"/>
                  </a:lnTo>
                  <a:lnTo>
                    <a:pt x="381082" y="564357"/>
                  </a:lnTo>
                  <a:lnTo>
                    <a:pt x="336527" y="575330"/>
                  </a:lnTo>
                  <a:lnTo>
                    <a:pt x="289560" y="579120"/>
                  </a:lnTo>
                  <a:lnTo>
                    <a:pt x="242592" y="575330"/>
                  </a:lnTo>
                  <a:lnTo>
                    <a:pt x="198037" y="564357"/>
                  </a:lnTo>
                  <a:lnTo>
                    <a:pt x="156491" y="546799"/>
                  </a:lnTo>
                  <a:lnTo>
                    <a:pt x="118550" y="523251"/>
                  </a:lnTo>
                  <a:lnTo>
                    <a:pt x="84810" y="494309"/>
                  </a:lnTo>
                  <a:lnTo>
                    <a:pt x="55868" y="460569"/>
                  </a:lnTo>
                  <a:lnTo>
                    <a:pt x="32320" y="422628"/>
                  </a:lnTo>
                  <a:lnTo>
                    <a:pt x="14762" y="381082"/>
                  </a:lnTo>
                  <a:lnTo>
                    <a:pt x="3789" y="336527"/>
                  </a:lnTo>
                  <a:lnTo>
                    <a:pt x="0" y="289560"/>
                  </a:lnTo>
                  <a:close/>
                </a:path>
              </a:pathLst>
            </a:custGeom>
            <a:noFill/>
            <a:ln cap="flat" cmpd="sng" w="12700">
              <a:solidFill>
                <a:srgbClr val="3C4A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4"/>
            <p:cNvSpPr/>
            <p:nvPr/>
          </p:nvSpPr>
          <p:spPr>
            <a:xfrm>
              <a:off x="5062726" y="2203704"/>
              <a:ext cx="5097780" cy="581025"/>
            </a:xfrm>
            <a:custGeom>
              <a:rect b="b" l="l" r="r" t="t"/>
              <a:pathLst>
                <a:path extrusionOk="0" h="581025" w="5097780">
                  <a:moveTo>
                    <a:pt x="5097780" y="580644"/>
                  </a:moveTo>
                  <a:lnTo>
                    <a:pt x="290321" y="580644"/>
                  </a:lnTo>
                  <a:lnTo>
                    <a:pt x="0" y="290322"/>
                  </a:lnTo>
                  <a:lnTo>
                    <a:pt x="290321" y="0"/>
                  </a:lnTo>
                  <a:lnTo>
                    <a:pt x="5097780" y="0"/>
                  </a:lnTo>
                  <a:lnTo>
                    <a:pt x="5097780" y="580644"/>
                  </a:lnTo>
                  <a:close/>
                </a:path>
              </a:pathLst>
            </a:custGeom>
            <a:noFill/>
            <a:ln cap="flat" cmpd="sng" w="12700">
              <a:solidFill>
                <a:srgbClr val="3C4A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4" name="Google Shape;154;p4"/>
          <p:cNvSpPr txBox="1"/>
          <p:nvPr/>
        </p:nvSpPr>
        <p:spPr>
          <a:xfrm>
            <a:off x="5923523" y="2225666"/>
            <a:ext cx="3114900" cy="53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rgbClr val="44536A"/>
                </a:solidFill>
                <a:latin typeface="Arial"/>
                <a:ea typeface="Arial"/>
                <a:cs typeface="Arial"/>
                <a:sym typeface="Arial"/>
              </a:rPr>
              <a:t>Facilitate Connections to Care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5" name="Google Shape;155;p4"/>
          <p:cNvGrpSpPr/>
          <p:nvPr/>
        </p:nvGrpSpPr>
        <p:grpSpPr>
          <a:xfrm>
            <a:off x="4773167" y="2203704"/>
            <a:ext cx="5387339" cy="1331976"/>
            <a:chOff x="4773167" y="2203704"/>
            <a:chExt cx="5387339" cy="1331976"/>
          </a:xfrm>
        </p:grpSpPr>
        <p:sp>
          <p:nvSpPr>
            <p:cNvPr id="156" name="Google Shape;156;p4"/>
            <p:cNvSpPr/>
            <p:nvPr/>
          </p:nvSpPr>
          <p:spPr>
            <a:xfrm>
              <a:off x="4838869" y="2269525"/>
              <a:ext cx="454025" cy="454659"/>
            </a:xfrm>
            <a:custGeom>
              <a:rect b="b" l="l" r="r" t="t"/>
              <a:pathLst>
                <a:path extrusionOk="0" h="454660" w="454025">
                  <a:moveTo>
                    <a:pt x="226742" y="454527"/>
                  </a:moveTo>
                  <a:lnTo>
                    <a:pt x="181044" y="449908"/>
                  </a:lnTo>
                  <a:lnTo>
                    <a:pt x="138481" y="436665"/>
                  </a:lnTo>
                  <a:lnTo>
                    <a:pt x="99964" y="415710"/>
                  </a:lnTo>
                  <a:lnTo>
                    <a:pt x="66407" y="387959"/>
                  </a:lnTo>
                  <a:lnTo>
                    <a:pt x="38720" y="354324"/>
                  </a:lnTo>
                  <a:lnTo>
                    <a:pt x="17815" y="315719"/>
                  </a:lnTo>
                  <a:lnTo>
                    <a:pt x="4608" y="273071"/>
                  </a:lnTo>
                  <a:lnTo>
                    <a:pt x="0" y="227257"/>
                  </a:lnTo>
                  <a:lnTo>
                    <a:pt x="4608" y="181455"/>
                  </a:lnTo>
                  <a:lnTo>
                    <a:pt x="17822" y="138796"/>
                  </a:lnTo>
                  <a:lnTo>
                    <a:pt x="38729" y="100192"/>
                  </a:lnTo>
                  <a:lnTo>
                    <a:pt x="66417" y="66558"/>
                  </a:lnTo>
                  <a:lnTo>
                    <a:pt x="99976" y="38808"/>
                  </a:lnTo>
                  <a:lnTo>
                    <a:pt x="138492" y="17855"/>
                  </a:lnTo>
                  <a:lnTo>
                    <a:pt x="181056" y="4615"/>
                  </a:lnTo>
                  <a:lnTo>
                    <a:pt x="226754" y="0"/>
                  </a:lnTo>
                  <a:lnTo>
                    <a:pt x="226933" y="0"/>
                  </a:lnTo>
                  <a:lnTo>
                    <a:pt x="272608" y="4632"/>
                  </a:lnTo>
                  <a:lnTo>
                    <a:pt x="315147" y="17885"/>
                  </a:lnTo>
                  <a:lnTo>
                    <a:pt x="353638" y="38843"/>
                  </a:lnTo>
                  <a:lnTo>
                    <a:pt x="387171" y="66594"/>
                  </a:lnTo>
                  <a:lnTo>
                    <a:pt x="414835" y="100224"/>
                  </a:lnTo>
                  <a:lnTo>
                    <a:pt x="427762" y="124115"/>
                  </a:lnTo>
                  <a:lnTo>
                    <a:pt x="228240" y="124115"/>
                  </a:lnTo>
                  <a:lnTo>
                    <a:pt x="220055" y="124133"/>
                  </a:lnTo>
                  <a:lnTo>
                    <a:pt x="176631" y="131738"/>
                  </a:lnTo>
                  <a:lnTo>
                    <a:pt x="169255" y="135658"/>
                  </a:lnTo>
                  <a:lnTo>
                    <a:pt x="169255" y="163847"/>
                  </a:lnTo>
                  <a:lnTo>
                    <a:pt x="248254" y="163847"/>
                  </a:lnTo>
                  <a:lnTo>
                    <a:pt x="250426" y="167833"/>
                  </a:lnTo>
                  <a:lnTo>
                    <a:pt x="251554" y="172673"/>
                  </a:lnTo>
                  <a:lnTo>
                    <a:pt x="251524" y="182930"/>
                  </a:lnTo>
                  <a:lnTo>
                    <a:pt x="250330" y="188261"/>
                  </a:lnTo>
                  <a:lnTo>
                    <a:pt x="217076" y="210581"/>
                  </a:lnTo>
                  <a:lnTo>
                    <a:pt x="211232" y="211137"/>
                  </a:lnTo>
                  <a:lnTo>
                    <a:pt x="186926" y="211137"/>
                  </a:lnTo>
                  <a:lnTo>
                    <a:pt x="186926" y="236568"/>
                  </a:lnTo>
                  <a:lnTo>
                    <a:pt x="213018" y="236568"/>
                  </a:lnTo>
                  <a:lnTo>
                    <a:pt x="219649" y="237185"/>
                  </a:lnTo>
                  <a:lnTo>
                    <a:pt x="255017" y="255938"/>
                  </a:lnTo>
                  <a:lnTo>
                    <a:pt x="259243" y="266732"/>
                  </a:lnTo>
                  <a:lnTo>
                    <a:pt x="259129" y="270580"/>
                  </a:lnTo>
                  <a:lnTo>
                    <a:pt x="259091" y="273071"/>
                  </a:lnTo>
                  <a:lnTo>
                    <a:pt x="259291" y="278197"/>
                  </a:lnTo>
                  <a:lnTo>
                    <a:pt x="257811" y="283804"/>
                  </a:lnTo>
                  <a:lnTo>
                    <a:pt x="254558" y="289016"/>
                  </a:lnTo>
                  <a:lnTo>
                    <a:pt x="160753" y="289016"/>
                  </a:lnTo>
                  <a:lnTo>
                    <a:pt x="160753" y="319635"/>
                  </a:lnTo>
                  <a:lnTo>
                    <a:pt x="199839" y="329718"/>
                  </a:lnTo>
                  <a:lnTo>
                    <a:pt x="215064" y="330364"/>
                  </a:lnTo>
                  <a:lnTo>
                    <a:pt x="427749" y="330364"/>
                  </a:lnTo>
                  <a:lnTo>
                    <a:pt x="414767" y="354335"/>
                  </a:lnTo>
                  <a:lnTo>
                    <a:pt x="387078" y="387969"/>
                  </a:lnTo>
                  <a:lnTo>
                    <a:pt x="353520" y="415719"/>
                  </a:lnTo>
                  <a:lnTo>
                    <a:pt x="315003" y="436671"/>
                  </a:lnTo>
                  <a:lnTo>
                    <a:pt x="272440" y="449912"/>
                  </a:lnTo>
                  <a:lnTo>
                    <a:pt x="226742" y="454527"/>
                  </a:lnTo>
                  <a:close/>
                </a:path>
                <a:path extrusionOk="0" h="454660" w="454025">
                  <a:moveTo>
                    <a:pt x="427749" y="330364"/>
                  </a:moveTo>
                  <a:lnTo>
                    <a:pt x="215064" y="330364"/>
                  </a:lnTo>
                  <a:lnTo>
                    <a:pt x="222611" y="330147"/>
                  </a:lnTo>
                  <a:lnTo>
                    <a:pt x="230119" y="329426"/>
                  </a:lnTo>
                  <a:lnTo>
                    <a:pt x="269787" y="315063"/>
                  </a:lnTo>
                  <a:lnTo>
                    <a:pt x="291572" y="283804"/>
                  </a:lnTo>
                  <a:lnTo>
                    <a:pt x="293077" y="264147"/>
                  </a:lnTo>
                  <a:lnTo>
                    <a:pt x="291650" y="257781"/>
                  </a:lnTo>
                  <a:lnTo>
                    <a:pt x="261462" y="227257"/>
                  </a:lnTo>
                  <a:lnTo>
                    <a:pt x="255464" y="224762"/>
                  </a:lnTo>
                  <a:lnTo>
                    <a:pt x="249124" y="223147"/>
                  </a:lnTo>
                  <a:lnTo>
                    <a:pt x="242646" y="222476"/>
                  </a:lnTo>
                  <a:lnTo>
                    <a:pt x="251396" y="220040"/>
                  </a:lnTo>
                  <a:lnTo>
                    <a:pt x="282665" y="189990"/>
                  </a:lnTo>
                  <a:lnTo>
                    <a:pt x="285459" y="165026"/>
                  </a:lnTo>
                  <a:lnTo>
                    <a:pt x="283566" y="157523"/>
                  </a:lnTo>
                  <a:lnTo>
                    <a:pt x="251763" y="128752"/>
                  </a:lnTo>
                  <a:lnTo>
                    <a:pt x="228240" y="124115"/>
                  </a:lnTo>
                  <a:lnTo>
                    <a:pt x="427762" y="124115"/>
                  </a:lnTo>
                  <a:lnTo>
                    <a:pt x="435718" y="138818"/>
                  </a:lnTo>
                  <a:lnTo>
                    <a:pt x="448908" y="181463"/>
                  </a:lnTo>
                  <a:lnTo>
                    <a:pt x="453496" y="227269"/>
                  </a:lnTo>
                  <a:lnTo>
                    <a:pt x="448887" y="273071"/>
                  </a:lnTo>
                  <a:lnTo>
                    <a:pt x="435674" y="315731"/>
                  </a:lnTo>
                  <a:lnTo>
                    <a:pt x="427749" y="330364"/>
                  </a:lnTo>
                  <a:close/>
                </a:path>
                <a:path extrusionOk="0" h="454660" w="454025">
                  <a:moveTo>
                    <a:pt x="248254" y="163847"/>
                  </a:moveTo>
                  <a:lnTo>
                    <a:pt x="169255" y="163847"/>
                  </a:lnTo>
                  <a:lnTo>
                    <a:pt x="174758" y="160451"/>
                  </a:lnTo>
                  <a:lnTo>
                    <a:pt x="217231" y="149534"/>
                  </a:lnTo>
                  <a:lnTo>
                    <a:pt x="221094" y="149552"/>
                  </a:lnTo>
                  <a:lnTo>
                    <a:pt x="248254" y="163847"/>
                  </a:lnTo>
                  <a:close/>
                </a:path>
                <a:path extrusionOk="0" h="454660" w="454025">
                  <a:moveTo>
                    <a:pt x="210730" y="211185"/>
                  </a:moveTo>
                  <a:lnTo>
                    <a:pt x="204371" y="211137"/>
                  </a:lnTo>
                  <a:lnTo>
                    <a:pt x="211232" y="211137"/>
                  </a:lnTo>
                  <a:lnTo>
                    <a:pt x="210730" y="211185"/>
                  </a:lnTo>
                  <a:close/>
                </a:path>
                <a:path extrusionOk="0" h="454660" w="454025">
                  <a:moveTo>
                    <a:pt x="213018" y="236568"/>
                  </a:moveTo>
                  <a:lnTo>
                    <a:pt x="205351" y="236568"/>
                  </a:lnTo>
                  <a:lnTo>
                    <a:pt x="212503" y="236520"/>
                  </a:lnTo>
                  <a:lnTo>
                    <a:pt x="213018" y="236568"/>
                  </a:lnTo>
                  <a:close/>
                </a:path>
                <a:path extrusionOk="0" h="454660" w="454025">
                  <a:moveTo>
                    <a:pt x="216055" y="305112"/>
                  </a:moveTo>
                  <a:lnTo>
                    <a:pt x="173236" y="296197"/>
                  </a:lnTo>
                  <a:lnTo>
                    <a:pt x="160753" y="289016"/>
                  </a:lnTo>
                  <a:lnTo>
                    <a:pt x="254558" y="289016"/>
                  </a:lnTo>
                  <a:lnTo>
                    <a:pt x="230133" y="303718"/>
                  </a:lnTo>
                  <a:lnTo>
                    <a:pt x="225494" y="304610"/>
                  </a:lnTo>
                  <a:lnTo>
                    <a:pt x="220777" y="305076"/>
                  </a:lnTo>
                  <a:lnTo>
                    <a:pt x="216055" y="305112"/>
                  </a:lnTo>
                  <a:close/>
                </a:path>
              </a:pathLst>
            </a:custGeom>
            <a:solidFill>
              <a:srgbClr val="CFD1D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4"/>
            <p:cNvSpPr/>
            <p:nvPr/>
          </p:nvSpPr>
          <p:spPr>
            <a:xfrm>
              <a:off x="4838869" y="2269525"/>
              <a:ext cx="454025" cy="454659"/>
            </a:xfrm>
            <a:custGeom>
              <a:rect b="b" l="l" r="r" t="t"/>
              <a:pathLst>
                <a:path extrusionOk="0" h="454660" w="454025">
                  <a:moveTo>
                    <a:pt x="226754" y="0"/>
                  </a:moveTo>
                  <a:lnTo>
                    <a:pt x="181056" y="4615"/>
                  </a:lnTo>
                  <a:lnTo>
                    <a:pt x="138492" y="17855"/>
                  </a:lnTo>
                  <a:lnTo>
                    <a:pt x="99976" y="38808"/>
                  </a:lnTo>
                  <a:lnTo>
                    <a:pt x="66417" y="66558"/>
                  </a:lnTo>
                  <a:lnTo>
                    <a:pt x="38729" y="100192"/>
                  </a:lnTo>
                  <a:lnTo>
                    <a:pt x="17822" y="138796"/>
                  </a:lnTo>
                  <a:lnTo>
                    <a:pt x="4608" y="181455"/>
                  </a:lnTo>
                  <a:lnTo>
                    <a:pt x="0" y="227257"/>
                  </a:lnTo>
                  <a:lnTo>
                    <a:pt x="4604" y="273059"/>
                  </a:lnTo>
                  <a:lnTo>
                    <a:pt x="17815" y="315719"/>
                  </a:lnTo>
                  <a:lnTo>
                    <a:pt x="38720" y="354324"/>
                  </a:lnTo>
                  <a:lnTo>
                    <a:pt x="66407" y="387959"/>
                  </a:lnTo>
                  <a:lnTo>
                    <a:pt x="99964" y="415710"/>
                  </a:lnTo>
                  <a:lnTo>
                    <a:pt x="138481" y="436665"/>
                  </a:lnTo>
                  <a:lnTo>
                    <a:pt x="181044" y="449908"/>
                  </a:lnTo>
                  <a:lnTo>
                    <a:pt x="226742" y="454527"/>
                  </a:lnTo>
                  <a:lnTo>
                    <a:pt x="272440" y="449912"/>
                  </a:lnTo>
                  <a:lnTo>
                    <a:pt x="315003" y="436671"/>
                  </a:lnTo>
                  <a:lnTo>
                    <a:pt x="353520" y="415719"/>
                  </a:lnTo>
                  <a:lnTo>
                    <a:pt x="387078" y="387969"/>
                  </a:lnTo>
                  <a:lnTo>
                    <a:pt x="414767" y="354335"/>
                  </a:lnTo>
                  <a:lnTo>
                    <a:pt x="435674" y="315731"/>
                  </a:lnTo>
                  <a:lnTo>
                    <a:pt x="448887" y="273071"/>
                  </a:lnTo>
                  <a:lnTo>
                    <a:pt x="453496" y="227269"/>
                  </a:lnTo>
                  <a:lnTo>
                    <a:pt x="448908" y="181463"/>
                  </a:lnTo>
                  <a:lnTo>
                    <a:pt x="435718" y="138818"/>
                  </a:lnTo>
                  <a:lnTo>
                    <a:pt x="414835" y="100224"/>
                  </a:lnTo>
                  <a:lnTo>
                    <a:pt x="387171" y="66594"/>
                  </a:lnTo>
                  <a:lnTo>
                    <a:pt x="353638" y="38843"/>
                  </a:lnTo>
                  <a:lnTo>
                    <a:pt x="315147" y="17885"/>
                  </a:lnTo>
                  <a:lnTo>
                    <a:pt x="272608" y="4632"/>
                  </a:lnTo>
                  <a:lnTo>
                    <a:pt x="226933" y="0"/>
                  </a:lnTo>
                  <a:lnTo>
                    <a:pt x="226754" y="0"/>
                  </a:lnTo>
                </a:path>
              </a:pathLst>
            </a:custGeom>
            <a:noFill/>
            <a:ln cap="flat" cmpd="sng" w="38250">
              <a:solidFill>
                <a:srgbClr val="05589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58" name="Google Shape;158;p4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4980505" y="2374523"/>
              <a:ext cx="170558" cy="24448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9" name="Google Shape;159;p4"/>
            <p:cNvSpPr/>
            <p:nvPr/>
          </p:nvSpPr>
          <p:spPr>
            <a:xfrm>
              <a:off x="4773167" y="2203704"/>
              <a:ext cx="579120" cy="581025"/>
            </a:xfrm>
            <a:custGeom>
              <a:rect b="b" l="l" r="r" t="t"/>
              <a:pathLst>
                <a:path extrusionOk="0" h="581025" w="579120">
                  <a:moveTo>
                    <a:pt x="0" y="290322"/>
                  </a:moveTo>
                  <a:lnTo>
                    <a:pt x="3789" y="243230"/>
                  </a:lnTo>
                  <a:lnTo>
                    <a:pt x="14762" y="198558"/>
                  </a:lnTo>
                  <a:lnTo>
                    <a:pt x="32320" y="156903"/>
                  </a:lnTo>
                  <a:lnTo>
                    <a:pt x="55868" y="118862"/>
                  </a:lnTo>
                  <a:lnTo>
                    <a:pt x="84810" y="85034"/>
                  </a:lnTo>
                  <a:lnTo>
                    <a:pt x="118550" y="56016"/>
                  </a:lnTo>
                  <a:lnTo>
                    <a:pt x="156491" y="32405"/>
                  </a:lnTo>
                  <a:lnTo>
                    <a:pt x="198037" y="14801"/>
                  </a:lnTo>
                  <a:lnTo>
                    <a:pt x="242592" y="3799"/>
                  </a:lnTo>
                  <a:lnTo>
                    <a:pt x="289560" y="0"/>
                  </a:lnTo>
                  <a:lnTo>
                    <a:pt x="336527" y="3799"/>
                  </a:lnTo>
                  <a:lnTo>
                    <a:pt x="381082" y="14801"/>
                  </a:lnTo>
                  <a:lnTo>
                    <a:pt x="422628" y="32405"/>
                  </a:lnTo>
                  <a:lnTo>
                    <a:pt x="460569" y="56016"/>
                  </a:lnTo>
                  <a:lnTo>
                    <a:pt x="494309" y="85034"/>
                  </a:lnTo>
                  <a:lnTo>
                    <a:pt x="523251" y="118862"/>
                  </a:lnTo>
                  <a:lnTo>
                    <a:pt x="546799" y="156903"/>
                  </a:lnTo>
                  <a:lnTo>
                    <a:pt x="564357" y="198558"/>
                  </a:lnTo>
                  <a:lnTo>
                    <a:pt x="575330" y="243230"/>
                  </a:lnTo>
                  <a:lnTo>
                    <a:pt x="579120" y="290322"/>
                  </a:lnTo>
                  <a:lnTo>
                    <a:pt x="575330" y="337413"/>
                  </a:lnTo>
                  <a:lnTo>
                    <a:pt x="564357" y="382085"/>
                  </a:lnTo>
                  <a:lnTo>
                    <a:pt x="546799" y="423740"/>
                  </a:lnTo>
                  <a:lnTo>
                    <a:pt x="523251" y="461781"/>
                  </a:lnTo>
                  <a:lnTo>
                    <a:pt x="494309" y="495609"/>
                  </a:lnTo>
                  <a:lnTo>
                    <a:pt x="460569" y="524627"/>
                  </a:lnTo>
                  <a:lnTo>
                    <a:pt x="422628" y="548238"/>
                  </a:lnTo>
                  <a:lnTo>
                    <a:pt x="381082" y="565842"/>
                  </a:lnTo>
                  <a:lnTo>
                    <a:pt x="336527" y="576844"/>
                  </a:lnTo>
                  <a:lnTo>
                    <a:pt x="289560" y="580644"/>
                  </a:lnTo>
                  <a:lnTo>
                    <a:pt x="242592" y="576844"/>
                  </a:lnTo>
                  <a:lnTo>
                    <a:pt x="198037" y="565842"/>
                  </a:lnTo>
                  <a:lnTo>
                    <a:pt x="156491" y="548238"/>
                  </a:lnTo>
                  <a:lnTo>
                    <a:pt x="118550" y="524627"/>
                  </a:lnTo>
                  <a:lnTo>
                    <a:pt x="84810" y="495609"/>
                  </a:lnTo>
                  <a:lnTo>
                    <a:pt x="55868" y="461781"/>
                  </a:lnTo>
                  <a:lnTo>
                    <a:pt x="32320" y="423740"/>
                  </a:lnTo>
                  <a:lnTo>
                    <a:pt x="14762" y="382085"/>
                  </a:lnTo>
                  <a:lnTo>
                    <a:pt x="3789" y="337413"/>
                  </a:lnTo>
                  <a:lnTo>
                    <a:pt x="0" y="290322"/>
                  </a:lnTo>
                  <a:close/>
                </a:path>
              </a:pathLst>
            </a:custGeom>
            <a:noFill/>
            <a:ln cap="flat" cmpd="sng" w="12675">
              <a:solidFill>
                <a:srgbClr val="3C4A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4"/>
            <p:cNvSpPr/>
            <p:nvPr/>
          </p:nvSpPr>
          <p:spPr>
            <a:xfrm>
              <a:off x="5062726" y="2956560"/>
              <a:ext cx="5097780" cy="579120"/>
            </a:xfrm>
            <a:custGeom>
              <a:rect b="b" l="l" r="r" t="t"/>
              <a:pathLst>
                <a:path extrusionOk="0" h="579120" w="5097780">
                  <a:moveTo>
                    <a:pt x="5097780" y="579120"/>
                  </a:moveTo>
                  <a:lnTo>
                    <a:pt x="289559" y="579120"/>
                  </a:lnTo>
                  <a:lnTo>
                    <a:pt x="0" y="289560"/>
                  </a:lnTo>
                  <a:lnTo>
                    <a:pt x="289559" y="0"/>
                  </a:lnTo>
                  <a:lnTo>
                    <a:pt x="5097780" y="0"/>
                  </a:lnTo>
                  <a:lnTo>
                    <a:pt x="5097780" y="579120"/>
                  </a:lnTo>
                  <a:close/>
                </a:path>
              </a:pathLst>
            </a:custGeom>
            <a:noFill/>
            <a:ln cap="flat" cmpd="sng" w="12700">
              <a:solidFill>
                <a:srgbClr val="3C4A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1" name="Google Shape;161;p4"/>
          <p:cNvSpPr txBox="1"/>
          <p:nvPr/>
        </p:nvSpPr>
        <p:spPr>
          <a:xfrm>
            <a:off x="6054136" y="3083721"/>
            <a:ext cx="3114960" cy="275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rgbClr val="44536A"/>
                </a:solidFill>
                <a:latin typeface="Arial"/>
                <a:ea typeface="Arial"/>
                <a:cs typeface="Arial"/>
                <a:sym typeface="Arial"/>
              </a:rPr>
              <a:t>Promote Harm Reduction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2" name="Google Shape;162;p4"/>
          <p:cNvGrpSpPr/>
          <p:nvPr/>
        </p:nvGrpSpPr>
        <p:grpSpPr>
          <a:xfrm>
            <a:off x="4773167" y="2956560"/>
            <a:ext cx="5387339" cy="1331976"/>
            <a:chOff x="4773167" y="2956560"/>
            <a:chExt cx="5387339" cy="1331976"/>
          </a:xfrm>
        </p:grpSpPr>
        <p:pic>
          <p:nvPicPr>
            <p:cNvPr id="163" name="Google Shape;163;p4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4999517" y="3171502"/>
              <a:ext cx="88122" cy="11542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4" name="Google Shape;164;p4"/>
            <p:cNvSpPr/>
            <p:nvPr/>
          </p:nvSpPr>
          <p:spPr>
            <a:xfrm>
              <a:off x="4838868" y="3022208"/>
              <a:ext cx="454025" cy="453390"/>
            </a:xfrm>
            <a:custGeom>
              <a:rect b="b" l="l" r="r" t="t"/>
              <a:pathLst>
                <a:path extrusionOk="0" h="453389" w="454025">
                  <a:moveTo>
                    <a:pt x="226742" y="453334"/>
                  </a:moveTo>
                  <a:lnTo>
                    <a:pt x="181044" y="448727"/>
                  </a:lnTo>
                  <a:lnTo>
                    <a:pt x="138481" y="435518"/>
                  </a:lnTo>
                  <a:lnTo>
                    <a:pt x="99964" y="414619"/>
                  </a:lnTo>
                  <a:lnTo>
                    <a:pt x="66407" y="386940"/>
                  </a:lnTo>
                  <a:lnTo>
                    <a:pt x="38720" y="353394"/>
                  </a:lnTo>
                  <a:lnTo>
                    <a:pt x="17815" y="314891"/>
                  </a:lnTo>
                  <a:lnTo>
                    <a:pt x="4604" y="272343"/>
                  </a:lnTo>
                  <a:lnTo>
                    <a:pt x="0" y="226661"/>
                  </a:lnTo>
                  <a:lnTo>
                    <a:pt x="4608" y="180979"/>
                  </a:lnTo>
                  <a:lnTo>
                    <a:pt x="17822" y="138431"/>
                  </a:lnTo>
                  <a:lnTo>
                    <a:pt x="38729" y="99929"/>
                  </a:lnTo>
                  <a:lnTo>
                    <a:pt x="66417" y="66383"/>
                  </a:lnTo>
                  <a:lnTo>
                    <a:pt x="99976" y="38706"/>
                  </a:lnTo>
                  <a:lnTo>
                    <a:pt x="138492" y="17809"/>
                  </a:lnTo>
                  <a:lnTo>
                    <a:pt x="181056" y="4603"/>
                  </a:lnTo>
                  <a:lnTo>
                    <a:pt x="226754" y="0"/>
                  </a:lnTo>
                  <a:lnTo>
                    <a:pt x="226951" y="0"/>
                  </a:lnTo>
                  <a:lnTo>
                    <a:pt x="272625" y="4622"/>
                  </a:lnTo>
                  <a:lnTo>
                    <a:pt x="315163" y="17843"/>
                  </a:lnTo>
                  <a:lnTo>
                    <a:pt x="353652" y="38750"/>
                  </a:lnTo>
                  <a:lnTo>
                    <a:pt x="387183" y="66431"/>
                  </a:lnTo>
                  <a:lnTo>
                    <a:pt x="414843" y="99975"/>
                  </a:lnTo>
                  <a:lnTo>
                    <a:pt x="425504" y="119630"/>
                  </a:lnTo>
                  <a:lnTo>
                    <a:pt x="232658" y="119630"/>
                  </a:lnTo>
                  <a:lnTo>
                    <a:pt x="228659" y="127624"/>
                  </a:lnTo>
                  <a:lnTo>
                    <a:pt x="209812" y="160909"/>
                  </a:lnTo>
                  <a:lnTo>
                    <a:pt x="187266" y="195048"/>
                  </a:lnTo>
                  <a:lnTo>
                    <a:pt x="161556" y="228516"/>
                  </a:lnTo>
                  <a:lnTo>
                    <a:pt x="141075" y="252001"/>
                  </a:lnTo>
                  <a:lnTo>
                    <a:pt x="141075" y="279144"/>
                  </a:lnTo>
                  <a:lnTo>
                    <a:pt x="234443" y="279144"/>
                  </a:lnTo>
                  <a:lnTo>
                    <a:pt x="234443" y="321750"/>
                  </a:lnTo>
                  <a:lnTo>
                    <a:pt x="431955" y="321750"/>
                  </a:lnTo>
                  <a:lnTo>
                    <a:pt x="387078" y="386951"/>
                  </a:lnTo>
                  <a:lnTo>
                    <a:pt x="353520" y="414628"/>
                  </a:lnTo>
                  <a:lnTo>
                    <a:pt x="315003" y="435525"/>
                  </a:lnTo>
                  <a:lnTo>
                    <a:pt x="272440" y="448731"/>
                  </a:lnTo>
                  <a:lnTo>
                    <a:pt x="226742" y="453334"/>
                  </a:lnTo>
                  <a:close/>
                </a:path>
                <a:path extrusionOk="0" h="453389" w="454025">
                  <a:moveTo>
                    <a:pt x="431955" y="321750"/>
                  </a:moveTo>
                  <a:lnTo>
                    <a:pt x="268736" y="321750"/>
                  </a:lnTo>
                  <a:lnTo>
                    <a:pt x="268736" y="279144"/>
                  </a:lnTo>
                  <a:lnTo>
                    <a:pt x="295895" y="279144"/>
                  </a:lnTo>
                  <a:lnTo>
                    <a:pt x="295895" y="250414"/>
                  </a:lnTo>
                  <a:lnTo>
                    <a:pt x="268736" y="250414"/>
                  </a:lnTo>
                  <a:lnTo>
                    <a:pt x="268736" y="119630"/>
                  </a:lnTo>
                  <a:lnTo>
                    <a:pt x="425504" y="119630"/>
                  </a:lnTo>
                  <a:lnTo>
                    <a:pt x="435723" y="138470"/>
                  </a:lnTo>
                  <a:lnTo>
                    <a:pt x="448911" y="181004"/>
                  </a:lnTo>
                  <a:lnTo>
                    <a:pt x="453496" y="226673"/>
                  </a:lnTo>
                  <a:lnTo>
                    <a:pt x="448887" y="272355"/>
                  </a:lnTo>
                  <a:lnTo>
                    <a:pt x="435674" y="314903"/>
                  </a:lnTo>
                  <a:lnTo>
                    <a:pt x="431955" y="321750"/>
                  </a:lnTo>
                  <a:close/>
                </a:path>
              </a:pathLst>
            </a:custGeom>
            <a:solidFill>
              <a:srgbClr val="CFD1D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4"/>
            <p:cNvSpPr/>
            <p:nvPr/>
          </p:nvSpPr>
          <p:spPr>
            <a:xfrm>
              <a:off x="4838868" y="3022208"/>
              <a:ext cx="454025" cy="453390"/>
            </a:xfrm>
            <a:custGeom>
              <a:rect b="b" l="l" r="r" t="t"/>
              <a:pathLst>
                <a:path extrusionOk="0" h="453389" w="454025">
                  <a:moveTo>
                    <a:pt x="226754" y="0"/>
                  </a:moveTo>
                  <a:lnTo>
                    <a:pt x="181056" y="4603"/>
                  </a:lnTo>
                  <a:lnTo>
                    <a:pt x="138492" y="17809"/>
                  </a:lnTo>
                  <a:lnTo>
                    <a:pt x="99976" y="38706"/>
                  </a:lnTo>
                  <a:lnTo>
                    <a:pt x="66417" y="66383"/>
                  </a:lnTo>
                  <a:lnTo>
                    <a:pt x="38729" y="99929"/>
                  </a:lnTo>
                  <a:lnTo>
                    <a:pt x="17822" y="138431"/>
                  </a:lnTo>
                  <a:lnTo>
                    <a:pt x="4608" y="180979"/>
                  </a:lnTo>
                  <a:lnTo>
                    <a:pt x="0" y="226661"/>
                  </a:lnTo>
                  <a:lnTo>
                    <a:pt x="4604" y="272343"/>
                  </a:lnTo>
                  <a:lnTo>
                    <a:pt x="17815" y="314891"/>
                  </a:lnTo>
                  <a:lnTo>
                    <a:pt x="38720" y="353394"/>
                  </a:lnTo>
                  <a:lnTo>
                    <a:pt x="66407" y="386940"/>
                  </a:lnTo>
                  <a:lnTo>
                    <a:pt x="99964" y="414619"/>
                  </a:lnTo>
                  <a:lnTo>
                    <a:pt x="138481" y="435518"/>
                  </a:lnTo>
                  <a:lnTo>
                    <a:pt x="181044" y="448727"/>
                  </a:lnTo>
                  <a:lnTo>
                    <a:pt x="226742" y="453334"/>
                  </a:lnTo>
                  <a:lnTo>
                    <a:pt x="272440" y="448731"/>
                  </a:lnTo>
                  <a:lnTo>
                    <a:pt x="315003" y="435525"/>
                  </a:lnTo>
                  <a:lnTo>
                    <a:pt x="353520" y="414628"/>
                  </a:lnTo>
                  <a:lnTo>
                    <a:pt x="387078" y="386951"/>
                  </a:lnTo>
                  <a:lnTo>
                    <a:pt x="414767" y="353405"/>
                  </a:lnTo>
                  <a:lnTo>
                    <a:pt x="435674" y="314903"/>
                  </a:lnTo>
                  <a:lnTo>
                    <a:pt x="448887" y="272355"/>
                  </a:lnTo>
                  <a:lnTo>
                    <a:pt x="453496" y="226673"/>
                  </a:lnTo>
                  <a:lnTo>
                    <a:pt x="448911" y="181004"/>
                  </a:lnTo>
                  <a:lnTo>
                    <a:pt x="435723" y="138470"/>
                  </a:lnTo>
                  <a:lnTo>
                    <a:pt x="414843" y="99975"/>
                  </a:lnTo>
                  <a:lnTo>
                    <a:pt x="387183" y="66431"/>
                  </a:lnTo>
                  <a:lnTo>
                    <a:pt x="353652" y="38750"/>
                  </a:lnTo>
                  <a:lnTo>
                    <a:pt x="315163" y="17843"/>
                  </a:lnTo>
                  <a:lnTo>
                    <a:pt x="272625" y="4622"/>
                  </a:lnTo>
                  <a:lnTo>
                    <a:pt x="226951" y="0"/>
                  </a:lnTo>
                  <a:lnTo>
                    <a:pt x="226754" y="0"/>
                  </a:lnTo>
                </a:path>
              </a:pathLst>
            </a:custGeom>
            <a:noFill/>
            <a:ln cap="flat" cmpd="sng" w="28650">
              <a:solidFill>
                <a:srgbClr val="05589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66" name="Google Shape;166;p4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4965617" y="3127512"/>
              <a:ext cx="183472" cy="23077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7" name="Google Shape;167;p4"/>
            <p:cNvSpPr/>
            <p:nvPr/>
          </p:nvSpPr>
          <p:spPr>
            <a:xfrm>
              <a:off x="4773167" y="2956560"/>
              <a:ext cx="579120" cy="579120"/>
            </a:xfrm>
            <a:custGeom>
              <a:rect b="b" l="l" r="r" t="t"/>
              <a:pathLst>
                <a:path extrusionOk="0" h="579120" w="579120">
                  <a:moveTo>
                    <a:pt x="0" y="289560"/>
                  </a:moveTo>
                  <a:lnTo>
                    <a:pt x="3789" y="242592"/>
                  </a:lnTo>
                  <a:lnTo>
                    <a:pt x="14762" y="198037"/>
                  </a:lnTo>
                  <a:lnTo>
                    <a:pt x="32320" y="156491"/>
                  </a:lnTo>
                  <a:lnTo>
                    <a:pt x="55868" y="118550"/>
                  </a:lnTo>
                  <a:lnTo>
                    <a:pt x="84810" y="84810"/>
                  </a:lnTo>
                  <a:lnTo>
                    <a:pt x="118550" y="55868"/>
                  </a:lnTo>
                  <a:lnTo>
                    <a:pt x="156491" y="32320"/>
                  </a:lnTo>
                  <a:lnTo>
                    <a:pt x="198037" y="14762"/>
                  </a:lnTo>
                  <a:lnTo>
                    <a:pt x="242592" y="3789"/>
                  </a:lnTo>
                  <a:lnTo>
                    <a:pt x="289560" y="0"/>
                  </a:lnTo>
                  <a:lnTo>
                    <a:pt x="336527" y="3789"/>
                  </a:lnTo>
                  <a:lnTo>
                    <a:pt x="381082" y="14762"/>
                  </a:lnTo>
                  <a:lnTo>
                    <a:pt x="422628" y="32320"/>
                  </a:lnTo>
                  <a:lnTo>
                    <a:pt x="460569" y="55868"/>
                  </a:lnTo>
                  <a:lnTo>
                    <a:pt x="494309" y="84810"/>
                  </a:lnTo>
                  <a:lnTo>
                    <a:pt x="523251" y="118550"/>
                  </a:lnTo>
                  <a:lnTo>
                    <a:pt x="546799" y="156491"/>
                  </a:lnTo>
                  <a:lnTo>
                    <a:pt x="564357" y="198037"/>
                  </a:lnTo>
                  <a:lnTo>
                    <a:pt x="575330" y="242592"/>
                  </a:lnTo>
                  <a:lnTo>
                    <a:pt x="579120" y="289560"/>
                  </a:lnTo>
                  <a:lnTo>
                    <a:pt x="575330" y="336527"/>
                  </a:lnTo>
                  <a:lnTo>
                    <a:pt x="564357" y="381082"/>
                  </a:lnTo>
                  <a:lnTo>
                    <a:pt x="546799" y="422628"/>
                  </a:lnTo>
                  <a:lnTo>
                    <a:pt x="523251" y="460569"/>
                  </a:lnTo>
                  <a:lnTo>
                    <a:pt x="494309" y="494309"/>
                  </a:lnTo>
                  <a:lnTo>
                    <a:pt x="460569" y="523251"/>
                  </a:lnTo>
                  <a:lnTo>
                    <a:pt x="422628" y="546799"/>
                  </a:lnTo>
                  <a:lnTo>
                    <a:pt x="381082" y="564357"/>
                  </a:lnTo>
                  <a:lnTo>
                    <a:pt x="336527" y="575330"/>
                  </a:lnTo>
                  <a:lnTo>
                    <a:pt x="289560" y="579120"/>
                  </a:lnTo>
                  <a:lnTo>
                    <a:pt x="242592" y="575330"/>
                  </a:lnTo>
                  <a:lnTo>
                    <a:pt x="198037" y="564357"/>
                  </a:lnTo>
                  <a:lnTo>
                    <a:pt x="156491" y="546799"/>
                  </a:lnTo>
                  <a:lnTo>
                    <a:pt x="118550" y="523251"/>
                  </a:lnTo>
                  <a:lnTo>
                    <a:pt x="84810" y="494309"/>
                  </a:lnTo>
                  <a:lnTo>
                    <a:pt x="55868" y="460569"/>
                  </a:lnTo>
                  <a:lnTo>
                    <a:pt x="32320" y="422628"/>
                  </a:lnTo>
                  <a:lnTo>
                    <a:pt x="14762" y="381082"/>
                  </a:lnTo>
                  <a:lnTo>
                    <a:pt x="3789" y="336527"/>
                  </a:lnTo>
                  <a:lnTo>
                    <a:pt x="0" y="289560"/>
                  </a:lnTo>
                  <a:close/>
                </a:path>
              </a:pathLst>
            </a:custGeom>
            <a:noFill/>
            <a:ln cap="flat" cmpd="sng" w="12700">
              <a:solidFill>
                <a:srgbClr val="3C4A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p4"/>
            <p:cNvSpPr/>
            <p:nvPr/>
          </p:nvSpPr>
          <p:spPr>
            <a:xfrm>
              <a:off x="5062726" y="3709416"/>
              <a:ext cx="5097780" cy="579120"/>
            </a:xfrm>
            <a:custGeom>
              <a:rect b="b" l="l" r="r" t="t"/>
              <a:pathLst>
                <a:path extrusionOk="0" h="579120" w="5097780">
                  <a:moveTo>
                    <a:pt x="5097780" y="579119"/>
                  </a:moveTo>
                  <a:lnTo>
                    <a:pt x="289559" y="579119"/>
                  </a:lnTo>
                  <a:lnTo>
                    <a:pt x="0" y="289559"/>
                  </a:lnTo>
                  <a:lnTo>
                    <a:pt x="289559" y="0"/>
                  </a:lnTo>
                  <a:lnTo>
                    <a:pt x="5097780" y="0"/>
                  </a:lnTo>
                  <a:lnTo>
                    <a:pt x="5097780" y="579119"/>
                  </a:lnTo>
                  <a:close/>
                </a:path>
              </a:pathLst>
            </a:custGeom>
            <a:noFill/>
            <a:ln cap="flat" cmpd="sng" w="12700">
              <a:solidFill>
                <a:srgbClr val="3C4A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9" name="Google Shape;169;p4"/>
          <p:cNvSpPr txBox="1"/>
          <p:nvPr/>
        </p:nvSpPr>
        <p:spPr>
          <a:xfrm>
            <a:off x="5480883" y="3836062"/>
            <a:ext cx="4540250" cy="2851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rgbClr val="44536A"/>
                </a:solidFill>
                <a:latin typeface="Arial"/>
                <a:ea typeface="Arial"/>
                <a:cs typeface="Arial"/>
                <a:sym typeface="Arial"/>
              </a:rPr>
              <a:t>Needs of Criminal-Justice-Involved Persons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0" name="Google Shape;170;p4"/>
          <p:cNvGrpSpPr/>
          <p:nvPr/>
        </p:nvGrpSpPr>
        <p:grpSpPr>
          <a:xfrm>
            <a:off x="4773167" y="3709415"/>
            <a:ext cx="5387339" cy="1332357"/>
            <a:chOff x="4773167" y="3709415"/>
            <a:chExt cx="5387339" cy="1332357"/>
          </a:xfrm>
        </p:grpSpPr>
        <p:sp>
          <p:nvSpPr>
            <p:cNvPr id="171" name="Google Shape;171;p4"/>
            <p:cNvSpPr/>
            <p:nvPr/>
          </p:nvSpPr>
          <p:spPr>
            <a:xfrm>
              <a:off x="4838921" y="3775034"/>
              <a:ext cx="453390" cy="453390"/>
            </a:xfrm>
            <a:custGeom>
              <a:rect b="b" l="l" r="r" t="t"/>
              <a:pathLst>
                <a:path extrusionOk="0" h="453389" w="453389">
                  <a:moveTo>
                    <a:pt x="226660" y="453322"/>
                  </a:moveTo>
                  <a:lnTo>
                    <a:pt x="180964" y="448717"/>
                  </a:lnTo>
                  <a:lnTo>
                    <a:pt x="138402" y="435510"/>
                  </a:lnTo>
                  <a:lnTo>
                    <a:pt x="99887" y="414612"/>
                  </a:lnTo>
                  <a:lnTo>
                    <a:pt x="66329" y="386934"/>
                  </a:lnTo>
                  <a:lnTo>
                    <a:pt x="38642" y="353389"/>
                  </a:lnTo>
                  <a:lnTo>
                    <a:pt x="17736" y="314887"/>
                  </a:lnTo>
                  <a:lnTo>
                    <a:pt x="4524" y="272341"/>
                  </a:lnTo>
                  <a:lnTo>
                    <a:pt x="38" y="227855"/>
                  </a:lnTo>
                  <a:lnTo>
                    <a:pt x="0" y="225849"/>
                  </a:lnTo>
                  <a:lnTo>
                    <a:pt x="4524" y="180981"/>
                  </a:lnTo>
                  <a:lnTo>
                    <a:pt x="17736" y="138435"/>
                  </a:lnTo>
                  <a:lnTo>
                    <a:pt x="38642" y="99933"/>
                  </a:lnTo>
                  <a:lnTo>
                    <a:pt x="66329" y="66388"/>
                  </a:lnTo>
                  <a:lnTo>
                    <a:pt x="99887" y="38710"/>
                  </a:lnTo>
                  <a:lnTo>
                    <a:pt x="138402" y="17812"/>
                  </a:lnTo>
                  <a:lnTo>
                    <a:pt x="180964" y="4605"/>
                  </a:lnTo>
                  <a:lnTo>
                    <a:pt x="226660" y="0"/>
                  </a:lnTo>
                  <a:lnTo>
                    <a:pt x="226875" y="0"/>
                  </a:lnTo>
                  <a:lnTo>
                    <a:pt x="272547" y="4624"/>
                  </a:lnTo>
                  <a:lnTo>
                    <a:pt x="315082" y="17845"/>
                  </a:lnTo>
                  <a:lnTo>
                    <a:pt x="353569" y="38752"/>
                  </a:lnTo>
                  <a:lnTo>
                    <a:pt x="387098" y="66432"/>
                  </a:lnTo>
                  <a:lnTo>
                    <a:pt x="414756" y="99975"/>
                  </a:lnTo>
                  <a:lnTo>
                    <a:pt x="426630" y="121868"/>
                  </a:lnTo>
                  <a:lnTo>
                    <a:pt x="185591" y="121868"/>
                  </a:lnTo>
                  <a:lnTo>
                    <a:pt x="175698" y="227664"/>
                  </a:lnTo>
                  <a:lnTo>
                    <a:pt x="232610" y="227664"/>
                  </a:lnTo>
                  <a:lnTo>
                    <a:pt x="239669" y="228988"/>
                  </a:lnTo>
                  <a:lnTo>
                    <a:pt x="267430" y="255630"/>
                  </a:lnTo>
                  <a:lnTo>
                    <a:pt x="267257" y="261341"/>
                  </a:lnTo>
                  <a:lnTo>
                    <a:pt x="266474" y="269554"/>
                  </a:lnTo>
                  <a:lnTo>
                    <a:pt x="263736" y="277208"/>
                  </a:lnTo>
                  <a:lnTo>
                    <a:pt x="259214" y="283964"/>
                  </a:lnTo>
                  <a:lnTo>
                    <a:pt x="257014" y="285942"/>
                  </a:lnTo>
                  <a:lnTo>
                    <a:pt x="168152" y="285942"/>
                  </a:lnTo>
                  <a:lnTo>
                    <a:pt x="168152" y="315860"/>
                  </a:lnTo>
                  <a:lnTo>
                    <a:pt x="177307" y="319499"/>
                  </a:lnTo>
                  <a:lnTo>
                    <a:pt x="188517" y="322099"/>
                  </a:lnTo>
                  <a:lnTo>
                    <a:pt x="201784" y="323659"/>
                  </a:lnTo>
                  <a:lnTo>
                    <a:pt x="217108" y="324179"/>
                  </a:lnTo>
                  <a:lnTo>
                    <a:pt x="430538" y="324179"/>
                  </a:lnTo>
                  <a:lnTo>
                    <a:pt x="414678" y="353389"/>
                  </a:lnTo>
                  <a:lnTo>
                    <a:pt x="386990" y="386934"/>
                  </a:lnTo>
                  <a:lnTo>
                    <a:pt x="353433" y="414612"/>
                  </a:lnTo>
                  <a:lnTo>
                    <a:pt x="314918" y="435510"/>
                  </a:lnTo>
                  <a:lnTo>
                    <a:pt x="272356" y="448717"/>
                  </a:lnTo>
                  <a:lnTo>
                    <a:pt x="226660" y="453322"/>
                  </a:lnTo>
                  <a:close/>
                </a:path>
                <a:path extrusionOk="0" h="453389" w="453389">
                  <a:moveTo>
                    <a:pt x="209973" y="200736"/>
                  </a:moveTo>
                  <a:lnTo>
                    <a:pt x="215125" y="148420"/>
                  </a:lnTo>
                  <a:lnTo>
                    <a:pt x="290069" y="148420"/>
                  </a:lnTo>
                  <a:lnTo>
                    <a:pt x="290069" y="121868"/>
                  </a:lnTo>
                  <a:lnTo>
                    <a:pt x="426630" y="121868"/>
                  </a:lnTo>
                  <a:lnTo>
                    <a:pt x="435634" y="138468"/>
                  </a:lnTo>
                  <a:lnTo>
                    <a:pt x="448819" y="181001"/>
                  </a:lnTo>
                  <a:lnTo>
                    <a:pt x="450740" y="200139"/>
                  </a:lnTo>
                  <a:lnTo>
                    <a:pt x="217269" y="200139"/>
                  </a:lnTo>
                  <a:lnTo>
                    <a:pt x="216636" y="200169"/>
                  </a:lnTo>
                  <a:lnTo>
                    <a:pt x="215418" y="200306"/>
                  </a:lnTo>
                  <a:lnTo>
                    <a:pt x="209973" y="200736"/>
                  </a:lnTo>
                  <a:close/>
                </a:path>
                <a:path extrusionOk="0" h="453389" w="453389">
                  <a:moveTo>
                    <a:pt x="430538" y="324179"/>
                  </a:moveTo>
                  <a:lnTo>
                    <a:pt x="217108" y="324179"/>
                  </a:lnTo>
                  <a:lnTo>
                    <a:pt x="225009" y="323969"/>
                  </a:lnTo>
                  <a:lnTo>
                    <a:pt x="232877" y="323287"/>
                  </a:lnTo>
                  <a:lnTo>
                    <a:pt x="275084" y="309026"/>
                  </a:lnTo>
                  <a:lnTo>
                    <a:pt x="299216" y="275025"/>
                  </a:lnTo>
                  <a:lnTo>
                    <a:pt x="300816" y="259987"/>
                  </a:lnTo>
                  <a:lnTo>
                    <a:pt x="300555" y="252795"/>
                  </a:lnTo>
                  <a:lnTo>
                    <a:pt x="281952" y="217634"/>
                  </a:lnTo>
                  <a:lnTo>
                    <a:pt x="243944" y="201965"/>
                  </a:lnTo>
                  <a:lnTo>
                    <a:pt x="221269" y="200139"/>
                  </a:lnTo>
                  <a:lnTo>
                    <a:pt x="450740" y="200139"/>
                  </a:lnTo>
                  <a:lnTo>
                    <a:pt x="453321" y="225849"/>
                  </a:lnTo>
                  <a:lnTo>
                    <a:pt x="453282" y="227855"/>
                  </a:lnTo>
                  <a:lnTo>
                    <a:pt x="448795" y="272341"/>
                  </a:lnTo>
                  <a:lnTo>
                    <a:pt x="435583" y="314887"/>
                  </a:lnTo>
                  <a:lnTo>
                    <a:pt x="430538" y="324179"/>
                  </a:lnTo>
                  <a:close/>
                </a:path>
                <a:path extrusionOk="0" h="453389" w="453389">
                  <a:moveTo>
                    <a:pt x="232610" y="227664"/>
                  </a:moveTo>
                  <a:lnTo>
                    <a:pt x="175698" y="227664"/>
                  </a:lnTo>
                  <a:lnTo>
                    <a:pt x="198448" y="226321"/>
                  </a:lnTo>
                  <a:lnTo>
                    <a:pt x="206662" y="225985"/>
                  </a:lnTo>
                  <a:lnTo>
                    <a:pt x="212767" y="225873"/>
                  </a:lnTo>
                  <a:lnTo>
                    <a:pt x="219752" y="225849"/>
                  </a:lnTo>
                  <a:lnTo>
                    <a:pt x="226726" y="226512"/>
                  </a:lnTo>
                  <a:lnTo>
                    <a:pt x="232610" y="227664"/>
                  </a:lnTo>
                  <a:close/>
                </a:path>
                <a:path extrusionOk="0" h="453389" w="453389">
                  <a:moveTo>
                    <a:pt x="224188" y="299084"/>
                  </a:moveTo>
                  <a:lnTo>
                    <a:pt x="179802" y="291516"/>
                  </a:lnTo>
                  <a:lnTo>
                    <a:pt x="168152" y="285942"/>
                  </a:lnTo>
                  <a:lnTo>
                    <a:pt x="257014" y="285942"/>
                  </a:lnTo>
                  <a:lnTo>
                    <a:pt x="224188" y="299084"/>
                  </a:lnTo>
                  <a:close/>
                </a:path>
              </a:pathLst>
            </a:custGeom>
            <a:solidFill>
              <a:srgbClr val="CFD1D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4"/>
            <p:cNvSpPr/>
            <p:nvPr/>
          </p:nvSpPr>
          <p:spPr>
            <a:xfrm>
              <a:off x="4838839" y="3775034"/>
              <a:ext cx="454025" cy="453390"/>
            </a:xfrm>
            <a:custGeom>
              <a:rect b="b" l="l" r="r" t="t"/>
              <a:pathLst>
                <a:path extrusionOk="0" h="453389" w="454025">
                  <a:moveTo>
                    <a:pt x="226742" y="0"/>
                  </a:moveTo>
                  <a:lnTo>
                    <a:pt x="181046" y="4605"/>
                  </a:lnTo>
                  <a:lnTo>
                    <a:pt x="138484" y="17812"/>
                  </a:lnTo>
                  <a:lnTo>
                    <a:pt x="99969" y="38710"/>
                  </a:lnTo>
                  <a:lnTo>
                    <a:pt x="66411" y="66388"/>
                  </a:lnTo>
                  <a:lnTo>
                    <a:pt x="38724" y="99933"/>
                  </a:lnTo>
                  <a:lnTo>
                    <a:pt x="17818" y="138435"/>
                  </a:lnTo>
                  <a:lnTo>
                    <a:pt x="4606" y="180981"/>
                  </a:lnTo>
                  <a:lnTo>
                    <a:pt x="0" y="226661"/>
                  </a:lnTo>
                  <a:lnTo>
                    <a:pt x="4606" y="272341"/>
                  </a:lnTo>
                  <a:lnTo>
                    <a:pt x="17818" y="314887"/>
                  </a:lnTo>
                  <a:lnTo>
                    <a:pt x="38724" y="353389"/>
                  </a:lnTo>
                  <a:lnTo>
                    <a:pt x="66411" y="386934"/>
                  </a:lnTo>
                  <a:lnTo>
                    <a:pt x="99969" y="414612"/>
                  </a:lnTo>
                  <a:lnTo>
                    <a:pt x="138484" y="435510"/>
                  </a:lnTo>
                  <a:lnTo>
                    <a:pt x="181046" y="448717"/>
                  </a:lnTo>
                  <a:lnTo>
                    <a:pt x="226742" y="453322"/>
                  </a:lnTo>
                  <a:lnTo>
                    <a:pt x="272438" y="448717"/>
                  </a:lnTo>
                  <a:lnTo>
                    <a:pt x="314999" y="435510"/>
                  </a:lnTo>
                  <a:lnTo>
                    <a:pt x="353515" y="414612"/>
                  </a:lnTo>
                  <a:lnTo>
                    <a:pt x="387072" y="386934"/>
                  </a:lnTo>
                  <a:lnTo>
                    <a:pt x="414760" y="353389"/>
                  </a:lnTo>
                  <a:lnTo>
                    <a:pt x="435665" y="314887"/>
                  </a:lnTo>
                  <a:lnTo>
                    <a:pt x="448877" y="272341"/>
                  </a:lnTo>
                  <a:lnTo>
                    <a:pt x="453484" y="226661"/>
                  </a:lnTo>
                  <a:lnTo>
                    <a:pt x="448901" y="181001"/>
                  </a:lnTo>
                  <a:lnTo>
                    <a:pt x="435716" y="138468"/>
                  </a:lnTo>
                  <a:lnTo>
                    <a:pt x="414838" y="99975"/>
                  </a:lnTo>
                  <a:lnTo>
                    <a:pt x="387180" y="66432"/>
                  </a:lnTo>
                  <a:lnTo>
                    <a:pt x="353651" y="38752"/>
                  </a:lnTo>
                  <a:lnTo>
                    <a:pt x="315164" y="17845"/>
                  </a:lnTo>
                  <a:lnTo>
                    <a:pt x="272629" y="4624"/>
                  </a:lnTo>
                  <a:lnTo>
                    <a:pt x="226957" y="0"/>
                  </a:lnTo>
                  <a:lnTo>
                    <a:pt x="226742" y="0"/>
                  </a:lnTo>
                </a:path>
              </a:pathLst>
            </a:custGeom>
            <a:noFill/>
            <a:ln cap="flat" cmpd="sng" w="38200">
              <a:solidFill>
                <a:srgbClr val="05589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73" name="Google Shape;173;p4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4987971" y="3877799"/>
              <a:ext cx="170869" cy="24051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4" name="Google Shape;174;p4"/>
            <p:cNvSpPr/>
            <p:nvPr/>
          </p:nvSpPr>
          <p:spPr>
            <a:xfrm>
              <a:off x="4773167" y="3709415"/>
              <a:ext cx="579120" cy="579120"/>
            </a:xfrm>
            <a:custGeom>
              <a:rect b="b" l="l" r="r" t="t"/>
              <a:pathLst>
                <a:path extrusionOk="0" h="579120" w="579120">
                  <a:moveTo>
                    <a:pt x="0" y="289560"/>
                  </a:moveTo>
                  <a:lnTo>
                    <a:pt x="3789" y="242592"/>
                  </a:lnTo>
                  <a:lnTo>
                    <a:pt x="14762" y="198037"/>
                  </a:lnTo>
                  <a:lnTo>
                    <a:pt x="32320" y="156491"/>
                  </a:lnTo>
                  <a:lnTo>
                    <a:pt x="55868" y="118550"/>
                  </a:lnTo>
                  <a:lnTo>
                    <a:pt x="84810" y="84810"/>
                  </a:lnTo>
                  <a:lnTo>
                    <a:pt x="118550" y="55868"/>
                  </a:lnTo>
                  <a:lnTo>
                    <a:pt x="156491" y="32320"/>
                  </a:lnTo>
                  <a:lnTo>
                    <a:pt x="198037" y="14762"/>
                  </a:lnTo>
                  <a:lnTo>
                    <a:pt x="242592" y="3789"/>
                  </a:lnTo>
                  <a:lnTo>
                    <a:pt x="289560" y="0"/>
                  </a:lnTo>
                  <a:lnTo>
                    <a:pt x="336527" y="3789"/>
                  </a:lnTo>
                  <a:lnTo>
                    <a:pt x="381082" y="14762"/>
                  </a:lnTo>
                  <a:lnTo>
                    <a:pt x="422628" y="32320"/>
                  </a:lnTo>
                  <a:lnTo>
                    <a:pt x="460569" y="55868"/>
                  </a:lnTo>
                  <a:lnTo>
                    <a:pt x="494309" y="84810"/>
                  </a:lnTo>
                  <a:lnTo>
                    <a:pt x="523251" y="118550"/>
                  </a:lnTo>
                  <a:lnTo>
                    <a:pt x="546799" y="156491"/>
                  </a:lnTo>
                  <a:lnTo>
                    <a:pt x="564357" y="198037"/>
                  </a:lnTo>
                  <a:lnTo>
                    <a:pt x="575330" y="242592"/>
                  </a:lnTo>
                  <a:lnTo>
                    <a:pt x="579120" y="289560"/>
                  </a:lnTo>
                  <a:lnTo>
                    <a:pt x="575330" y="336527"/>
                  </a:lnTo>
                  <a:lnTo>
                    <a:pt x="564357" y="381082"/>
                  </a:lnTo>
                  <a:lnTo>
                    <a:pt x="546799" y="422628"/>
                  </a:lnTo>
                  <a:lnTo>
                    <a:pt x="523251" y="460569"/>
                  </a:lnTo>
                  <a:lnTo>
                    <a:pt x="494309" y="494309"/>
                  </a:lnTo>
                  <a:lnTo>
                    <a:pt x="460569" y="523251"/>
                  </a:lnTo>
                  <a:lnTo>
                    <a:pt x="422628" y="546799"/>
                  </a:lnTo>
                  <a:lnTo>
                    <a:pt x="381082" y="564357"/>
                  </a:lnTo>
                  <a:lnTo>
                    <a:pt x="336527" y="575330"/>
                  </a:lnTo>
                  <a:lnTo>
                    <a:pt x="289560" y="579120"/>
                  </a:lnTo>
                  <a:lnTo>
                    <a:pt x="242592" y="575330"/>
                  </a:lnTo>
                  <a:lnTo>
                    <a:pt x="198037" y="564357"/>
                  </a:lnTo>
                  <a:lnTo>
                    <a:pt x="156491" y="546799"/>
                  </a:lnTo>
                  <a:lnTo>
                    <a:pt x="118550" y="523251"/>
                  </a:lnTo>
                  <a:lnTo>
                    <a:pt x="84810" y="494309"/>
                  </a:lnTo>
                  <a:lnTo>
                    <a:pt x="55868" y="460569"/>
                  </a:lnTo>
                  <a:lnTo>
                    <a:pt x="32320" y="422628"/>
                  </a:lnTo>
                  <a:lnTo>
                    <a:pt x="14762" y="381082"/>
                  </a:lnTo>
                  <a:lnTo>
                    <a:pt x="3789" y="336527"/>
                  </a:lnTo>
                  <a:lnTo>
                    <a:pt x="0" y="289560"/>
                  </a:lnTo>
                  <a:close/>
                </a:path>
              </a:pathLst>
            </a:custGeom>
            <a:noFill/>
            <a:ln cap="flat" cmpd="sng" w="12700">
              <a:solidFill>
                <a:srgbClr val="3C4A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4"/>
            <p:cNvSpPr/>
            <p:nvPr/>
          </p:nvSpPr>
          <p:spPr>
            <a:xfrm>
              <a:off x="5062726" y="4460747"/>
              <a:ext cx="5097780" cy="581025"/>
            </a:xfrm>
            <a:custGeom>
              <a:rect b="b" l="l" r="r" t="t"/>
              <a:pathLst>
                <a:path extrusionOk="0" h="581025" w="5097780">
                  <a:moveTo>
                    <a:pt x="5097780" y="580644"/>
                  </a:moveTo>
                  <a:lnTo>
                    <a:pt x="290321" y="580644"/>
                  </a:lnTo>
                  <a:lnTo>
                    <a:pt x="0" y="290322"/>
                  </a:lnTo>
                  <a:lnTo>
                    <a:pt x="290321" y="0"/>
                  </a:lnTo>
                  <a:lnTo>
                    <a:pt x="5097780" y="0"/>
                  </a:lnTo>
                  <a:lnTo>
                    <a:pt x="5097780" y="580644"/>
                  </a:lnTo>
                  <a:close/>
                </a:path>
              </a:pathLst>
            </a:custGeom>
            <a:noFill/>
            <a:ln cap="flat" cmpd="sng" w="12700">
              <a:solidFill>
                <a:srgbClr val="3C4A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6" name="Google Shape;176;p4"/>
          <p:cNvSpPr txBox="1"/>
          <p:nvPr/>
        </p:nvSpPr>
        <p:spPr>
          <a:xfrm>
            <a:off x="5567751" y="4588405"/>
            <a:ext cx="4366260" cy="2851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rgbClr val="44536A"/>
                </a:solidFill>
                <a:latin typeface="Arial"/>
                <a:ea typeface="Arial"/>
                <a:cs typeface="Arial"/>
                <a:sym typeface="Arial"/>
              </a:rPr>
              <a:t>Support for Pregnant or Parenting Woman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7" name="Google Shape;177;p4"/>
          <p:cNvGrpSpPr/>
          <p:nvPr/>
        </p:nvGrpSpPr>
        <p:grpSpPr>
          <a:xfrm>
            <a:off x="4773167" y="4460747"/>
            <a:ext cx="5387339" cy="1331976"/>
            <a:chOff x="4773167" y="4460747"/>
            <a:chExt cx="5387339" cy="1331976"/>
          </a:xfrm>
        </p:grpSpPr>
        <p:sp>
          <p:nvSpPr>
            <p:cNvPr id="178" name="Google Shape;178;p4"/>
            <p:cNvSpPr/>
            <p:nvPr/>
          </p:nvSpPr>
          <p:spPr>
            <a:xfrm>
              <a:off x="4838839" y="4526569"/>
              <a:ext cx="454025" cy="454659"/>
            </a:xfrm>
            <a:custGeom>
              <a:rect b="b" l="l" r="r" t="t"/>
              <a:pathLst>
                <a:path extrusionOk="0" h="454660" w="454025">
                  <a:moveTo>
                    <a:pt x="226742" y="454515"/>
                  </a:moveTo>
                  <a:lnTo>
                    <a:pt x="181046" y="449898"/>
                  </a:lnTo>
                  <a:lnTo>
                    <a:pt x="138484" y="436656"/>
                  </a:lnTo>
                  <a:lnTo>
                    <a:pt x="99969" y="415703"/>
                  </a:lnTo>
                  <a:lnTo>
                    <a:pt x="66411" y="387953"/>
                  </a:lnTo>
                  <a:lnTo>
                    <a:pt x="38724" y="354319"/>
                  </a:lnTo>
                  <a:lnTo>
                    <a:pt x="17818" y="315716"/>
                  </a:lnTo>
                  <a:lnTo>
                    <a:pt x="4606" y="273057"/>
                  </a:lnTo>
                  <a:lnTo>
                    <a:pt x="0" y="227257"/>
                  </a:lnTo>
                  <a:lnTo>
                    <a:pt x="4607" y="181454"/>
                  </a:lnTo>
                  <a:lnTo>
                    <a:pt x="17818" y="138799"/>
                  </a:lnTo>
                  <a:lnTo>
                    <a:pt x="38724" y="100196"/>
                  </a:lnTo>
                  <a:lnTo>
                    <a:pt x="66411" y="66562"/>
                  </a:lnTo>
                  <a:lnTo>
                    <a:pt x="99969" y="38812"/>
                  </a:lnTo>
                  <a:lnTo>
                    <a:pt x="138484" y="17859"/>
                  </a:lnTo>
                  <a:lnTo>
                    <a:pt x="181046" y="4617"/>
                  </a:lnTo>
                  <a:lnTo>
                    <a:pt x="226742" y="0"/>
                  </a:lnTo>
                  <a:lnTo>
                    <a:pt x="226933" y="0"/>
                  </a:lnTo>
                  <a:lnTo>
                    <a:pt x="272605" y="4632"/>
                  </a:lnTo>
                  <a:lnTo>
                    <a:pt x="315142" y="17884"/>
                  </a:lnTo>
                  <a:lnTo>
                    <a:pt x="353632" y="38841"/>
                  </a:lnTo>
                  <a:lnTo>
                    <a:pt x="387163" y="66591"/>
                  </a:lnTo>
                  <a:lnTo>
                    <a:pt x="414825" y="100218"/>
                  </a:lnTo>
                  <a:lnTo>
                    <a:pt x="424540" y="118173"/>
                  </a:lnTo>
                  <a:lnTo>
                    <a:pt x="250145" y="118173"/>
                  </a:lnTo>
                  <a:lnTo>
                    <a:pt x="242725" y="118405"/>
                  </a:lnTo>
                  <a:lnTo>
                    <a:pt x="203026" y="132133"/>
                  </a:lnTo>
                  <a:lnTo>
                    <a:pt x="176002" y="161618"/>
                  </a:lnTo>
                  <a:lnTo>
                    <a:pt x="161025" y="199993"/>
                  </a:lnTo>
                  <a:lnTo>
                    <a:pt x="157177" y="234444"/>
                  </a:lnTo>
                  <a:lnTo>
                    <a:pt x="157419" y="242615"/>
                  </a:lnTo>
                  <a:lnTo>
                    <a:pt x="165980" y="281845"/>
                  </a:lnTo>
                  <a:lnTo>
                    <a:pt x="189648" y="312344"/>
                  </a:lnTo>
                  <a:lnTo>
                    <a:pt x="230503" y="324446"/>
                  </a:lnTo>
                  <a:lnTo>
                    <a:pt x="430937" y="324446"/>
                  </a:lnTo>
                  <a:lnTo>
                    <a:pt x="414760" y="354319"/>
                  </a:lnTo>
                  <a:lnTo>
                    <a:pt x="387072" y="387953"/>
                  </a:lnTo>
                  <a:lnTo>
                    <a:pt x="353515" y="415703"/>
                  </a:lnTo>
                  <a:lnTo>
                    <a:pt x="314999" y="436656"/>
                  </a:lnTo>
                  <a:lnTo>
                    <a:pt x="272438" y="449898"/>
                  </a:lnTo>
                  <a:lnTo>
                    <a:pt x="226742" y="454515"/>
                  </a:lnTo>
                  <a:close/>
                </a:path>
                <a:path extrusionOk="0" h="454660" w="454025">
                  <a:moveTo>
                    <a:pt x="439783" y="151987"/>
                  </a:moveTo>
                  <a:lnTo>
                    <a:pt x="287763" y="151987"/>
                  </a:lnTo>
                  <a:lnTo>
                    <a:pt x="287763" y="124552"/>
                  </a:lnTo>
                  <a:lnTo>
                    <a:pt x="278641" y="121511"/>
                  </a:lnTo>
                  <a:lnTo>
                    <a:pt x="269281" y="119426"/>
                  </a:lnTo>
                  <a:lnTo>
                    <a:pt x="259757" y="118309"/>
                  </a:lnTo>
                  <a:lnTo>
                    <a:pt x="250145" y="118173"/>
                  </a:lnTo>
                  <a:lnTo>
                    <a:pt x="424540" y="118173"/>
                  </a:lnTo>
                  <a:lnTo>
                    <a:pt x="435707" y="138811"/>
                  </a:lnTo>
                  <a:lnTo>
                    <a:pt x="439783" y="151987"/>
                  </a:lnTo>
                  <a:close/>
                </a:path>
                <a:path extrusionOk="0" h="454660" w="454025">
                  <a:moveTo>
                    <a:pt x="189291" y="222512"/>
                  </a:moveTo>
                  <a:lnTo>
                    <a:pt x="188694" y="222512"/>
                  </a:lnTo>
                  <a:lnTo>
                    <a:pt x="188853" y="217037"/>
                  </a:lnTo>
                  <a:lnTo>
                    <a:pt x="199251" y="174250"/>
                  </a:lnTo>
                  <a:lnTo>
                    <a:pt x="228688" y="146999"/>
                  </a:lnTo>
                  <a:lnTo>
                    <a:pt x="250748" y="143227"/>
                  </a:lnTo>
                  <a:lnTo>
                    <a:pt x="260335" y="143799"/>
                  </a:lnTo>
                  <a:lnTo>
                    <a:pt x="269761" y="145464"/>
                  </a:lnTo>
                  <a:lnTo>
                    <a:pt x="278935" y="148201"/>
                  </a:lnTo>
                  <a:lnTo>
                    <a:pt x="287763" y="151987"/>
                  </a:lnTo>
                  <a:lnTo>
                    <a:pt x="439783" y="151987"/>
                  </a:lnTo>
                  <a:lnTo>
                    <a:pt x="448897" y="181457"/>
                  </a:lnTo>
                  <a:lnTo>
                    <a:pt x="450139" y="193856"/>
                  </a:lnTo>
                  <a:lnTo>
                    <a:pt x="231697" y="193856"/>
                  </a:lnTo>
                  <a:lnTo>
                    <a:pt x="226551" y="194592"/>
                  </a:lnTo>
                  <a:lnTo>
                    <a:pt x="191643" y="218437"/>
                  </a:lnTo>
                  <a:lnTo>
                    <a:pt x="189291" y="222512"/>
                  </a:lnTo>
                  <a:close/>
                </a:path>
                <a:path extrusionOk="0" h="454660" w="454025">
                  <a:moveTo>
                    <a:pt x="430937" y="324446"/>
                  </a:moveTo>
                  <a:lnTo>
                    <a:pt x="230503" y="324446"/>
                  </a:lnTo>
                  <a:lnTo>
                    <a:pt x="237891" y="324209"/>
                  </a:lnTo>
                  <a:lnTo>
                    <a:pt x="245209" y="323278"/>
                  </a:lnTo>
                  <a:lnTo>
                    <a:pt x="281250" y="305172"/>
                  </a:lnTo>
                  <a:lnTo>
                    <a:pt x="298728" y="269626"/>
                  </a:lnTo>
                  <a:lnTo>
                    <a:pt x="299960" y="247136"/>
                  </a:lnTo>
                  <a:lnTo>
                    <a:pt x="298420" y="238830"/>
                  </a:lnTo>
                  <a:lnTo>
                    <a:pt x="276748" y="205871"/>
                  </a:lnTo>
                  <a:lnTo>
                    <a:pt x="236861" y="193892"/>
                  </a:lnTo>
                  <a:lnTo>
                    <a:pt x="231697" y="193856"/>
                  </a:lnTo>
                  <a:lnTo>
                    <a:pt x="450139" y="193856"/>
                  </a:lnTo>
                  <a:lnTo>
                    <a:pt x="453484" y="227257"/>
                  </a:lnTo>
                  <a:lnTo>
                    <a:pt x="448877" y="273057"/>
                  </a:lnTo>
                  <a:lnTo>
                    <a:pt x="435665" y="315716"/>
                  </a:lnTo>
                  <a:lnTo>
                    <a:pt x="430937" y="324446"/>
                  </a:lnTo>
                  <a:close/>
                </a:path>
              </a:pathLst>
            </a:custGeom>
            <a:solidFill>
              <a:srgbClr val="CFD1D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Google Shape;179;p4"/>
            <p:cNvSpPr/>
            <p:nvPr/>
          </p:nvSpPr>
          <p:spPr>
            <a:xfrm>
              <a:off x="4838839" y="4526569"/>
              <a:ext cx="454025" cy="454659"/>
            </a:xfrm>
            <a:custGeom>
              <a:rect b="b" l="l" r="r" t="t"/>
              <a:pathLst>
                <a:path extrusionOk="0" h="454660" w="454025">
                  <a:moveTo>
                    <a:pt x="226742" y="0"/>
                  </a:moveTo>
                  <a:lnTo>
                    <a:pt x="181046" y="4617"/>
                  </a:lnTo>
                  <a:lnTo>
                    <a:pt x="138484" y="17859"/>
                  </a:lnTo>
                  <a:lnTo>
                    <a:pt x="99969" y="38812"/>
                  </a:lnTo>
                  <a:lnTo>
                    <a:pt x="66411" y="66562"/>
                  </a:lnTo>
                  <a:lnTo>
                    <a:pt x="38724" y="100196"/>
                  </a:lnTo>
                  <a:lnTo>
                    <a:pt x="17818" y="138799"/>
                  </a:lnTo>
                  <a:lnTo>
                    <a:pt x="4606" y="181457"/>
                  </a:lnTo>
                  <a:lnTo>
                    <a:pt x="0" y="227257"/>
                  </a:lnTo>
                  <a:lnTo>
                    <a:pt x="4606" y="273057"/>
                  </a:lnTo>
                  <a:lnTo>
                    <a:pt x="17818" y="315716"/>
                  </a:lnTo>
                  <a:lnTo>
                    <a:pt x="38724" y="354319"/>
                  </a:lnTo>
                  <a:lnTo>
                    <a:pt x="66411" y="387953"/>
                  </a:lnTo>
                  <a:lnTo>
                    <a:pt x="99969" y="415703"/>
                  </a:lnTo>
                  <a:lnTo>
                    <a:pt x="138484" y="436656"/>
                  </a:lnTo>
                  <a:lnTo>
                    <a:pt x="181046" y="449898"/>
                  </a:lnTo>
                  <a:lnTo>
                    <a:pt x="226742" y="454515"/>
                  </a:lnTo>
                  <a:lnTo>
                    <a:pt x="272438" y="449898"/>
                  </a:lnTo>
                  <a:lnTo>
                    <a:pt x="314999" y="436656"/>
                  </a:lnTo>
                  <a:lnTo>
                    <a:pt x="353515" y="415703"/>
                  </a:lnTo>
                  <a:lnTo>
                    <a:pt x="387072" y="387953"/>
                  </a:lnTo>
                  <a:lnTo>
                    <a:pt x="414760" y="354319"/>
                  </a:lnTo>
                  <a:lnTo>
                    <a:pt x="435665" y="315716"/>
                  </a:lnTo>
                  <a:lnTo>
                    <a:pt x="448877" y="273057"/>
                  </a:lnTo>
                  <a:lnTo>
                    <a:pt x="453484" y="227257"/>
                  </a:lnTo>
                  <a:lnTo>
                    <a:pt x="448897" y="181454"/>
                  </a:lnTo>
                  <a:lnTo>
                    <a:pt x="435707" y="138811"/>
                  </a:lnTo>
                  <a:lnTo>
                    <a:pt x="414825" y="100219"/>
                  </a:lnTo>
                  <a:lnTo>
                    <a:pt x="387163" y="66591"/>
                  </a:lnTo>
                  <a:lnTo>
                    <a:pt x="353632" y="38841"/>
                  </a:lnTo>
                  <a:lnTo>
                    <a:pt x="315142" y="17884"/>
                  </a:lnTo>
                  <a:lnTo>
                    <a:pt x="272605" y="4632"/>
                  </a:lnTo>
                  <a:lnTo>
                    <a:pt x="226933" y="0"/>
                  </a:lnTo>
                  <a:lnTo>
                    <a:pt x="226742" y="0"/>
                  </a:lnTo>
                </a:path>
              </a:pathLst>
            </a:custGeom>
            <a:noFill/>
            <a:ln cap="flat" cmpd="sng" w="38250">
              <a:solidFill>
                <a:srgbClr val="05589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80" name="Google Shape;180;p4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4976898" y="4625624"/>
              <a:ext cx="181020" cy="2445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1" name="Google Shape;181;p4"/>
            <p:cNvSpPr/>
            <p:nvPr/>
          </p:nvSpPr>
          <p:spPr>
            <a:xfrm>
              <a:off x="4773167" y="4460747"/>
              <a:ext cx="579120" cy="581025"/>
            </a:xfrm>
            <a:custGeom>
              <a:rect b="b" l="l" r="r" t="t"/>
              <a:pathLst>
                <a:path extrusionOk="0" h="581025" w="579120">
                  <a:moveTo>
                    <a:pt x="0" y="290321"/>
                  </a:moveTo>
                  <a:lnTo>
                    <a:pt x="3789" y="243230"/>
                  </a:lnTo>
                  <a:lnTo>
                    <a:pt x="14762" y="198558"/>
                  </a:lnTo>
                  <a:lnTo>
                    <a:pt x="32320" y="156903"/>
                  </a:lnTo>
                  <a:lnTo>
                    <a:pt x="55868" y="118862"/>
                  </a:lnTo>
                  <a:lnTo>
                    <a:pt x="84810" y="85034"/>
                  </a:lnTo>
                  <a:lnTo>
                    <a:pt x="118550" y="56016"/>
                  </a:lnTo>
                  <a:lnTo>
                    <a:pt x="156491" y="32405"/>
                  </a:lnTo>
                  <a:lnTo>
                    <a:pt x="198037" y="14801"/>
                  </a:lnTo>
                  <a:lnTo>
                    <a:pt x="242592" y="3799"/>
                  </a:lnTo>
                  <a:lnTo>
                    <a:pt x="289560" y="0"/>
                  </a:lnTo>
                  <a:lnTo>
                    <a:pt x="336527" y="3799"/>
                  </a:lnTo>
                  <a:lnTo>
                    <a:pt x="381082" y="14801"/>
                  </a:lnTo>
                  <a:lnTo>
                    <a:pt x="422628" y="32405"/>
                  </a:lnTo>
                  <a:lnTo>
                    <a:pt x="460569" y="56016"/>
                  </a:lnTo>
                  <a:lnTo>
                    <a:pt x="494309" y="85034"/>
                  </a:lnTo>
                  <a:lnTo>
                    <a:pt x="523251" y="118862"/>
                  </a:lnTo>
                  <a:lnTo>
                    <a:pt x="546799" y="156903"/>
                  </a:lnTo>
                  <a:lnTo>
                    <a:pt x="564357" y="198558"/>
                  </a:lnTo>
                  <a:lnTo>
                    <a:pt x="575330" y="243230"/>
                  </a:lnTo>
                  <a:lnTo>
                    <a:pt x="579120" y="290321"/>
                  </a:lnTo>
                  <a:lnTo>
                    <a:pt x="575330" y="337413"/>
                  </a:lnTo>
                  <a:lnTo>
                    <a:pt x="564357" y="382085"/>
                  </a:lnTo>
                  <a:lnTo>
                    <a:pt x="546799" y="423740"/>
                  </a:lnTo>
                  <a:lnTo>
                    <a:pt x="523251" y="461781"/>
                  </a:lnTo>
                  <a:lnTo>
                    <a:pt x="494309" y="495609"/>
                  </a:lnTo>
                  <a:lnTo>
                    <a:pt x="460569" y="524627"/>
                  </a:lnTo>
                  <a:lnTo>
                    <a:pt x="422628" y="548238"/>
                  </a:lnTo>
                  <a:lnTo>
                    <a:pt x="381082" y="565842"/>
                  </a:lnTo>
                  <a:lnTo>
                    <a:pt x="336527" y="576844"/>
                  </a:lnTo>
                  <a:lnTo>
                    <a:pt x="289560" y="580643"/>
                  </a:lnTo>
                  <a:lnTo>
                    <a:pt x="242592" y="576844"/>
                  </a:lnTo>
                  <a:lnTo>
                    <a:pt x="198037" y="565842"/>
                  </a:lnTo>
                  <a:lnTo>
                    <a:pt x="156491" y="548238"/>
                  </a:lnTo>
                  <a:lnTo>
                    <a:pt x="118550" y="524627"/>
                  </a:lnTo>
                  <a:lnTo>
                    <a:pt x="84810" y="495609"/>
                  </a:lnTo>
                  <a:lnTo>
                    <a:pt x="55868" y="461781"/>
                  </a:lnTo>
                  <a:lnTo>
                    <a:pt x="32320" y="423740"/>
                  </a:lnTo>
                  <a:lnTo>
                    <a:pt x="14762" y="382085"/>
                  </a:lnTo>
                  <a:lnTo>
                    <a:pt x="3789" y="337413"/>
                  </a:lnTo>
                  <a:lnTo>
                    <a:pt x="0" y="290321"/>
                  </a:lnTo>
                  <a:close/>
                </a:path>
              </a:pathLst>
            </a:custGeom>
            <a:noFill/>
            <a:ln cap="flat" cmpd="sng" w="12675">
              <a:solidFill>
                <a:srgbClr val="3C4A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" name="Google Shape;182;p4"/>
            <p:cNvSpPr/>
            <p:nvPr/>
          </p:nvSpPr>
          <p:spPr>
            <a:xfrm>
              <a:off x="5062726" y="5213603"/>
              <a:ext cx="5097780" cy="579120"/>
            </a:xfrm>
            <a:custGeom>
              <a:rect b="b" l="l" r="r" t="t"/>
              <a:pathLst>
                <a:path extrusionOk="0" h="579120" w="5097780">
                  <a:moveTo>
                    <a:pt x="5097780" y="579120"/>
                  </a:moveTo>
                  <a:lnTo>
                    <a:pt x="289559" y="579120"/>
                  </a:lnTo>
                  <a:lnTo>
                    <a:pt x="0" y="289560"/>
                  </a:lnTo>
                  <a:lnTo>
                    <a:pt x="289559" y="0"/>
                  </a:lnTo>
                  <a:lnTo>
                    <a:pt x="5097780" y="0"/>
                  </a:lnTo>
                  <a:lnTo>
                    <a:pt x="5097780" y="579120"/>
                  </a:lnTo>
                  <a:close/>
                </a:path>
              </a:pathLst>
            </a:custGeom>
            <a:noFill/>
            <a:ln cap="flat" cmpd="sng" w="12700">
              <a:solidFill>
                <a:srgbClr val="3C4A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3" name="Google Shape;183;p4"/>
          <p:cNvSpPr txBox="1"/>
          <p:nvPr/>
        </p:nvSpPr>
        <p:spPr>
          <a:xfrm>
            <a:off x="5704879" y="5229021"/>
            <a:ext cx="4094479" cy="5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0800">
            <a:spAutoFit/>
          </a:bodyPr>
          <a:lstStyle/>
          <a:p>
            <a:pPr indent="-922655" lvl="0" marL="934719" marR="5080" rtl="0" algn="l">
              <a:lnSpc>
                <a:spcPct val="10294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rgbClr val="44536A"/>
                </a:solidFill>
                <a:latin typeface="Arial"/>
                <a:ea typeface="Arial"/>
                <a:cs typeface="Arial"/>
                <a:sym typeface="Arial"/>
              </a:rPr>
              <a:t>Prevent Misuse of Opioids &amp; Implement Prevention Education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4" name="Google Shape;184;p4"/>
          <p:cNvGrpSpPr/>
          <p:nvPr/>
        </p:nvGrpSpPr>
        <p:grpSpPr>
          <a:xfrm>
            <a:off x="0" y="0"/>
            <a:ext cx="5352287" cy="6492240"/>
            <a:chOff x="0" y="0"/>
            <a:chExt cx="5352287" cy="6492240"/>
          </a:xfrm>
        </p:grpSpPr>
        <p:sp>
          <p:nvSpPr>
            <p:cNvPr id="185" name="Google Shape;185;p4"/>
            <p:cNvSpPr/>
            <p:nvPr/>
          </p:nvSpPr>
          <p:spPr>
            <a:xfrm>
              <a:off x="4838839" y="5279252"/>
              <a:ext cx="454025" cy="453390"/>
            </a:xfrm>
            <a:custGeom>
              <a:rect b="b" l="l" r="r" t="t"/>
              <a:pathLst>
                <a:path extrusionOk="0" h="453389" w="454025">
                  <a:moveTo>
                    <a:pt x="226742" y="453322"/>
                  </a:moveTo>
                  <a:lnTo>
                    <a:pt x="181046" y="448717"/>
                  </a:lnTo>
                  <a:lnTo>
                    <a:pt x="138484" y="435510"/>
                  </a:lnTo>
                  <a:lnTo>
                    <a:pt x="99969" y="414612"/>
                  </a:lnTo>
                  <a:lnTo>
                    <a:pt x="66411" y="386934"/>
                  </a:lnTo>
                  <a:lnTo>
                    <a:pt x="38724" y="353389"/>
                  </a:lnTo>
                  <a:lnTo>
                    <a:pt x="17818" y="314887"/>
                  </a:lnTo>
                  <a:lnTo>
                    <a:pt x="4606" y="272341"/>
                  </a:lnTo>
                  <a:lnTo>
                    <a:pt x="0" y="226661"/>
                  </a:lnTo>
                  <a:lnTo>
                    <a:pt x="4606" y="180981"/>
                  </a:lnTo>
                  <a:lnTo>
                    <a:pt x="17818" y="138435"/>
                  </a:lnTo>
                  <a:lnTo>
                    <a:pt x="38724" y="99933"/>
                  </a:lnTo>
                  <a:lnTo>
                    <a:pt x="66411" y="66388"/>
                  </a:lnTo>
                  <a:lnTo>
                    <a:pt x="99969" y="38710"/>
                  </a:lnTo>
                  <a:lnTo>
                    <a:pt x="138484" y="17812"/>
                  </a:lnTo>
                  <a:lnTo>
                    <a:pt x="181046" y="4605"/>
                  </a:lnTo>
                  <a:lnTo>
                    <a:pt x="226742" y="0"/>
                  </a:lnTo>
                  <a:lnTo>
                    <a:pt x="226915" y="0"/>
                  </a:lnTo>
                  <a:lnTo>
                    <a:pt x="272590" y="4618"/>
                  </a:lnTo>
                  <a:lnTo>
                    <a:pt x="315129" y="17834"/>
                  </a:lnTo>
                  <a:lnTo>
                    <a:pt x="353621" y="38737"/>
                  </a:lnTo>
                  <a:lnTo>
                    <a:pt x="387154" y="66414"/>
                  </a:lnTo>
                  <a:lnTo>
                    <a:pt x="414819" y="99955"/>
                  </a:lnTo>
                  <a:lnTo>
                    <a:pt x="427358" y="123067"/>
                  </a:lnTo>
                  <a:lnTo>
                    <a:pt x="160777" y="123067"/>
                  </a:lnTo>
                  <a:lnTo>
                    <a:pt x="160777" y="150610"/>
                  </a:lnTo>
                  <a:lnTo>
                    <a:pt x="269805" y="150610"/>
                  </a:lnTo>
                  <a:lnTo>
                    <a:pt x="263504" y="161675"/>
                  </a:lnTo>
                  <a:lnTo>
                    <a:pt x="257289" y="172677"/>
                  </a:lnTo>
                  <a:lnTo>
                    <a:pt x="233619" y="216199"/>
                  </a:lnTo>
                  <a:lnTo>
                    <a:pt x="213815" y="259514"/>
                  </a:lnTo>
                  <a:lnTo>
                    <a:pt x="199207" y="303847"/>
                  </a:lnTo>
                  <a:lnTo>
                    <a:pt x="194676" y="326572"/>
                  </a:lnTo>
                  <a:lnTo>
                    <a:pt x="429320" y="326572"/>
                  </a:lnTo>
                  <a:lnTo>
                    <a:pt x="414760" y="353389"/>
                  </a:lnTo>
                  <a:lnTo>
                    <a:pt x="387072" y="386934"/>
                  </a:lnTo>
                  <a:lnTo>
                    <a:pt x="353515" y="414612"/>
                  </a:lnTo>
                  <a:lnTo>
                    <a:pt x="314999" y="435510"/>
                  </a:lnTo>
                  <a:lnTo>
                    <a:pt x="272438" y="448717"/>
                  </a:lnTo>
                  <a:lnTo>
                    <a:pt x="226742" y="453322"/>
                  </a:lnTo>
                  <a:close/>
                </a:path>
                <a:path extrusionOk="0" h="453389" w="454025">
                  <a:moveTo>
                    <a:pt x="429320" y="326572"/>
                  </a:moveTo>
                  <a:lnTo>
                    <a:pt x="228192" y="326572"/>
                  </a:lnTo>
                  <a:lnTo>
                    <a:pt x="230516" y="314887"/>
                  </a:lnTo>
                  <a:lnTo>
                    <a:pt x="243879" y="269212"/>
                  </a:lnTo>
                  <a:lnTo>
                    <a:pt x="262869" y="224122"/>
                  </a:lnTo>
                  <a:lnTo>
                    <a:pt x="280312" y="190142"/>
                  </a:lnTo>
                  <a:lnTo>
                    <a:pt x="299713" y="155717"/>
                  </a:lnTo>
                  <a:lnTo>
                    <a:pt x="306480" y="144069"/>
                  </a:lnTo>
                  <a:lnTo>
                    <a:pt x="306480" y="123067"/>
                  </a:lnTo>
                  <a:lnTo>
                    <a:pt x="427358" y="123067"/>
                  </a:lnTo>
                  <a:lnTo>
                    <a:pt x="435702" y="138448"/>
                  </a:lnTo>
                  <a:lnTo>
                    <a:pt x="448895" y="180981"/>
                  </a:lnTo>
                  <a:lnTo>
                    <a:pt x="453484" y="226661"/>
                  </a:lnTo>
                  <a:lnTo>
                    <a:pt x="448877" y="272341"/>
                  </a:lnTo>
                  <a:lnTo>
                    <a:pt x="435665" y="314887"/>
                  </a:lnTo>
                  <a:lnTo>
                    <a:pt x="429320" y="326572"/>
                  </a:lnTo>
                  <a:close/>
                </a:path>
              </a:pathLst>
            </a:custGeom>
            <a:solidFill>
              <a:srgbClr val="CFD1D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4"/>
            <p:cNvSpPr/>
            <p:nvPr/>
          </p:nvSpPr>
          <p:spPr>
            <a:xfrm>
              <a:off x="4838839" y="5279252"/>
              <a:ext cx="454025" cy="453390"/>
            </a:xfrm>
            <a:custGeom>
              <a:rect b="b" l="l" r="r" t="t"/>
              <a:pathLst>
                <a:path extrusionOk="0" h="453389" w="454025">
                  <a:moveTo>
                    <a:pt x="226742" y="0"/>
                  </a:moveTo>
                  <a:lnTo>
                    <a:pt x="181046" y="4605"/>
                  </a:lnTo>
                  <a:lnTo>
                    <a:pt x="138484" y="17812"/>
                  </a:lnTo>
                  <a:lnTo>
                    <a:pt x="99969" y="38710"/>
                  </a:lnTo>
                  <a:lnTo>
                    <a:pt x="66411" y="66388"/>
                  </a:lnTo>
                  <a:lnTo>
                    <a:pt x="38724" y="99933"/>
                  </a:lnTo>
                  <a:lnTo>
                    <a:pt x="17818" y="138435"/>
                  </a:lnTo>
                  <a:lnTo>
                    <a:pt x="4606" y="180981"/>
                  </a:lnTo>
                  <a:lnTo>
                    <a:pt x="0" y="226661"/>
                  </a:lnTo>
                  <a:lnTo>
                    <a:pt x="4606" y="272341"/>
                  </a:lnTo>
                  <a:lnTo>
                    <a:pt x="17818" y="314887"/>
                  </a:lnTo>
                  <a:lnTo>
                    <a:pt x="38724" y="353389"/>
                  </a:lnTo>
                  <a:lnTo>
                    <a:pt x="66411" y="386934"/>
                  </a:lnTo>
                  <a:lnTo>
                    <a:pt x="99969" y="414612"/>
                  </a:lnTo>
                  <a:lnTo>
                    <a:pt x="138484" y="435510"/>
                  </a:lnTo>
                  <a:lnTo>
                    <a:pt x="181046" y="448717"/>
                  </a:lnTo>
                  <a:lnTo>
                    <a:pt x="226742" y="453322"/>
                  </a:lnTo>
                  <a:lnTo>
                    <a:pt x="272438" y="448717"/>
                  </a:lnTo>
                  <a:lnTo>
                    <a:pt x="314999" y="435510"/>
                  </a:lnTo>
                  <a:lnTo>
                    <a:pt x="353515" y="414612"/>
                  </a:lnTo>
                  <a:lnTo>
                    <a:pt x="387072" y="386934"/>
                  </a:lnTo>
                  <a:lnTo>
                    <a:pt x="414760" y="353389"/>
                  </a:lnTo>
                  <a:lnTo>
                    <a:pt x="435665" y="314887"/>
                  </a:lnTo>
                  <a:lnTo>
                    <a:pt x="448877" y="272341"/>
                  </a:lnTo>
                  <a:lnTo>
                    <a:pt x="453484" y="226661"/>
                  </a:lnTo>
                  <a:lnTo>
                    <a:pt x="448895" y="180981"/>
                  </a:lnTo>
                  <a:lnTo>
                    <a:pt x="435702" y="138448"/>
                  </a:lnTo>
                  <a:lnTo>
                    <a:pt x="414819" y="99955"/>
                  </a:lnTo>
                  <a:lnTo>
                    <a:pt x="387154" y="66414"/>
                  </a:lnTo>
                  <a:lnTo>
                    <a:pt x="353621" y="38737"/>
                  </a:lnTo>
                  <a:lnTo>
                    <a:pt x="315129" y="17834"/>
                  </a:lnTo>
                  <a:lnTo>
                    <a:pt x="272590" y="4618"/>
                  </a:lnTo>
                  <a:lnTo>
                    <a:pt x="226915" y="0"/>
                  </a:lnTo>
                  <a:lnTo>
                    <a:pt x="226742" y="0"/>
                  </a:lnTo>
                </a:path>
              </a:pathLst>
            </a:custGeom>
            <a:noFill/>
            <a:ln cap="flat" cmpd="sng" w="38200">
              <a:solidFill>
                <a:srgbClr val="05589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87" name="Google Shape;187;p4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4980514" y="5383217"/>
              <a:ext cx="183907" cy="24170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8" name="Google Shape;188;p4"/>
            <p:cNvSpPr/>
            <p:nvPr/>
          </p:nvSpPr>
          <p:spPr>
            <a:xfrm>
              <a:off x="4773167" y="5213603"/>
              <a:ext cx="579120" cy="579120"/>
            </a:xfrm>
            <a:custGeom>
              <a:rect b="b" l="l" r="r" t="t"/>
              <a:pathLst>
                <a:path extrusionOk="0" h="579120" w="579120">
                  <a:moveTo>
                    <a:pt x="0" y="289560"/>
                  </a:moveTo>
                  <a:lnTo>
                    <a:pt x="3789" y="242592"/>
                  </a:lnTo>
                  <a:lnTo>
                    <a:pt x="14762" y="198037"/>
                  </a:lnTo>
                  <a:lnTo>
                    <a:pt x="32320" y="156491"/>
                  </a:lnTo>
                  <a:lnTo>
                    <a:pt x="55868" y="118550"/>
                  </a:lnTo>
                  <a:lnTo>
                    <a:pt x="84810" y="84810"/>
                  </a:lnTo>
                  <a:lnTo>
                    <a:pt x="118550" y="55868"/>
                  </a:lnTo>
                  <a:lnTo>
                    <a:pt x="156491" y="32320"/>
                  </a:lnTo>
                  <a:lnTo>
                    <a:pt x="198037" y="14762"/>
                  </a:lnTo>
                  <a:lnTo>
                    <a:pt x="242592" y="3789"/>
                  </a:lnTo>
                  <a:lnTo>
                    <a:pt x="289560" y="0"/>
                  </a:lnTo>
                  <a:lnTo>
                    <a:pt x="336527" y="3789"/>
                  </a:lnTo>
                  <a:lnTo>
                    <a:pt x="381082" y="14762"/>
                  </a:lnTo>
                  <a:lnTo>
                    <a:pt x="422628" y="32320"/>
                  </a:lnTo>
                  <a:lnTo>
                    <a:pt x="460569" y="55868"/>
                  </a:lnTo>
                  <a:lnTo>
                    <a:pt x="494309" y="84810"/>
                  </a:lnTo>
                  <a:lnTo>
                    <a:pt x="523251" y="118550"/>
                  </a:lnTo>
                  <a:lnTo>
                    <a:pt x="546799" y="156491"/>
                  </a:lnTo>
                  <a:lnTo>
                    <a:pt x="564357" y="198037"/>
                  </a:lnTo>
                  <a:lnTo>
                    <a:pt x="575330" y="242592"/>
                  </a:lnTo>
                  <a:lnTo>
                    <a:pt x="579120" y="289560"/>
                  </a:lnTo>
                  <a:lnTo>
                    <a:pt x="575330" y="336527"/>
                  </a:lnTo>
                  <a:lnTo>
                    <a:pt x="564357" y="381082"/>
                  </a:lnTo>
                  <a:lnTo>
                    <a:pt x="546799" y="422628"/>
                  </a:lnTo>
                  <a:lnTo>
                    <a:pt x="523251" y="460569"/>
                  </a:lnTo>
                  <a:lnTo>
                    <a:pt x="494309" y="494309"/>
                  </a:lnTo>
                  <a:lnTo>
                    <a:pt x="460569" y="523251"/>
                  </a:lnTo>
                  <a:lnTo>
                    <a:pt x="422628" y="546799"/>
                  </a:lnTo>
                  <a:lnTo>
                    <a:pt x="381082" y="564357"/>
                  </a:lnTo>
                  <a:lnTo>
                    <a:pt x="336527" y="575330"/>
                  </a:lnTo>
                  <a:lnTo>
                    <a:pt x="289560" y="579120"/>
                  </a:lnTo>
                  <a:lnTo>
                    <a:pt x="242592" y="575330"/>
                  </a:lnTo>
                  <a:lnTo>
                    <a:pt x="198037" y="564357"/>
                  </a:lnTo>
                  <a:lnTo>
                    <a:pt x="156491" y="546799"/>
                  </a:lnTo>
                  <a:lnTo>
                    <a:pt x="118550" y="523251"/>
                  </a:lnTo>
                  <a:lnTo>
                    <a:pt x="84810" y="494309"/>
                  </a:lnTo>
                  <a:lnTo>
                    <a:pt x="55868" y="460569"/>
                  </a:lnTo>
                  <a:lnTo>
                    <a:pt x="32320" y="422628"/>
                  </a:lnTo>
                  <a:lnTo>
                    <a:pt x="14762" y="381082"/>
                  </a:lnTo>
                  <a:lnTo>
                    <a:pt x="3789" y="336527"/>
                  </a:lnTo>
                  <a:lnTo>
                    <a:pt x="0" y="289560"/>
                  </a:lnTo>
                  <a:close/>
                </a:path>
              </a:pathLst>
            </a:custGeom>
            <a:noFill/>
            <a:ln cap="flat" cmpd="sng" w="12700">
              <a:solidFill>
                <a:srgbClr val="3C4A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" name="Google Shape;189;p4"/>
            <p:cNvSpPr/>
            <p:nvPr/>
          </p:nvSpPr>
          <p:spPr>
            <a:xfrm>
              <a:off x="0" y="0"/>
              <a:ext cx="4808220" cy="6492240"/>
            </a:xfrm>
            <a:custGeom>
              <a:rect b="b" l="l" r="r" t="t"/>
              <a:pathLst>
                <a:path extrusionOk="0" h="6492240" w="4808220">
                  <a:moveTo>
                    <a:pt x="4808220" y="0"/>
                  </a:moveTo>
                  <a:lnTo>
                    <a:pt x="0" y="0"/>
                  </a:lnTo>
                  <a:lnTo>
                    <a:pt x="0" y="6492240"/>
                  </a:lnTo>
                  <a:lnTo>
                    <a:pt x="4808220" y="6492240"/>
                  </a:lnTo>
                  <a:lnTo>
                    <a:pt x="4808220" y="0"/>
                  </a:lnTo>
                  <a:close/>
                </a:path>
              </a:pathLst>
            </a:custGeom>
            <a:solidFill>
              <a:srgbClr val="05589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0" name="Google Shape;190;p4"/>
          <p:cNvSpPr txBox="1"/>
          <p:nvPr/>
        </p:nvSpPr>
        <p:spPr>
          <a:xfrm>
            <a:off x="0" y="0"/>
            <a:ext cx="4808220" cy="6492240"/>
          </a:xfrm>
          <a:prstGeom prst="rect">
            <a:avLst/>
          </a:prstGeom>
          <a:noFill/>
          <a:ln cap="flat" cmpd="sng" w="12700">
            <a:solidFill>
              <a:srgbClr val="162C5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85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53338" lvl="0" marL="1297305" marR="129032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Municipal Strategies</a:t>
            </a:r>
            <a:endParaRPr b="0" i="0" sz="3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4"/>
          <p:cNvSpPr txBox="1"/>
          <p:nvPr/>
        </p:nvSpPr>
        <p:spPr>
          <a:xfrm>
            <a:off x="11470176" y="6580788"/>
            <a:ext cx="259715" cy="196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marR="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4"/>
          <p:cNvSpPr txBox="1"/>
          <p:nvPr/>
        </p:nvSpPr>
        <p:spPr>
          <a:xfrm>
            <a:off x="530002" y="6588648"/>
            <a:ext cx="4060190" cy="196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12700" marR="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Massachusetts Department of Public Health | mass.gov/dph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5"/>
          <p:cNvSpPr/>
          <p:nvPr/>
        </p:nvSpPr>
        <p:spPr>
          <a:xfrm>
            <a:off x="0" y="0"/>
            <a:ext cx="12192000" cy="974090"/>
          </a:xfrm>
          <a:custGeom>
            <a:rect b="b" l="l" r="r" t="t"/>
            <a:pathLst>
              <a:path extrusionOk="0" h="974090" w="12192000">
                <a:moveTo>
                  <a:pt x="12192000" y="0"/>
                </a:moveTo>
                <a:lnTo>
                  <a:pt x="0" y="0"/>
                </a:lnTo>
                <a:lnTo>
                  <a:pt x="0" y="973836"/>
                </a:lnTo>
                <a:lnTo>
                  <a:pt x="12192000" y="973836"/>
                </a:lnTo>
                <a:lnTo>
                  <a:pt x="12192000" y="0"/>
                </a:lnTo>
                <a:close/>
              </a:path>
            </a:pathLst>
          </a:custGeom>
          <a:solidFill>
            <a:srgbClr val="BBD3EB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5"/>
          <p:cNvSpPr txBox="1"/>
          <p:nvPr>
            <p:ph type="title"/>
          </p:nvPr>
        </p:nvSpPr>
        <p:spPr>
          <a:xfrm>
            <a:off x="838195" y="262488"/>
            <a:ext cx="10515600" cy="62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12050">
            <a:spAutoFit/>
          </a:bodyPr>
          <a:lstStyle/>
          <a:p>
            <a:pPr indent="0" lvl="0" marL="1259205" rtl="0" algn="l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SzPts val="1800"/>
              <a:buNone/>
            </a:pPr>
            <a:r>
              <a:rPr lang="en-US" sz="4000" u="none">
                <a:solidFill>
                  <a:srgbClr val="07277C"/>
                </a:solidFill>
                <a:latin typeface="Arial Black"/>
                <a:ea typeface="Arial Black"/>
                <a:cs typeface="Arial Black"/>
                <a:sym typeface="Arial Black"/>
              </a:rPr>
              <a:t>We </a:t>
            </a:r>
            <a:r>
              <a:rPr lang="en-US" sz="4000" u="none">
                <a:solidFill>
                  <a:srgbClr val="07277C"/>
                </a:solidFill>
                <a:latin typeface="Arial Black"/>
                <a:ea typeface="Arial Black"/>
                <a:cs typeface="Arial Black"/>
                <a:sym typeface="Arial Black"/>
                <a:extLst>
                  <a:ext uri="http://customooxmlschemas.google.com/">
                    <go:slidesCustomData xmlns:go="http://customooxmlschemas.google.com/" textRoundtripDataId="0"/>
                  </a:ext>
                </a:extLst>
              </a:rPr>
              <a:t>encourage </a:t>
            </a:r>
            <a:r>
              <a:rPr lang="en-US" sz="4000" u="none">
                <a:solidFill>
                  <a:srgbClr val="07277C"/>
                </a:solidFill>
                <a:latin typeface="Arial Black"/>
                <a:ea typeface="Arial Black"/>
                <a:cs typeface="Arial Black"/>
                <a:sym typeface="Arial Black"/>
              </a:rPr>
              <a:t>you to:</a:t>
            </a:r>
            <a:endParaRPr sz="4000">
              <a:latin typeface="Arial Black"/>
              <a:ea typeface="Arial Black"/>
              <a:cs typeface="Arial Black"/>
              <a:sym typeface="Arial Black"/>
            </a:endParaRPr>
          </a:p>
        </p:txBody>
      </p:sp>
      <p:grpSp>
        <p:nvGrpSpPr>
          <p:cNvPr id="199" name="Google Shape;199;p5"/>
          <p:cNvGrpSpPr/>
          <p:nvPr/>
        </p:nvGrpSpPr>
        <p:grpSpPr>
          <a:xfrm>
            <a:off x="155447" y="181356"/>
            <a:ext cx="1147571" cy="1147571"/>
            <a:chOff x="155447" y="181356"/>
            <a:chExt cx="1147571" cy="1147571"/>
          </a:xfrm>
        </p:grpSpPr>
        <p:pic>
          <p:nvPicPr>
            <p:cNvPr id="200" name="Google Shape;200;p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55447" y="181356"/>
              <a:ext cx="1147571" cy="114757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1" name="Google Shape;201;p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08788" y="196596"/>
              <a:ext cx="1040879" cy="1040891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02" name="Google Shape;202;p5"/>
          <p:cNvGrpSpPr/>
          <p:nvPr/>
        </p:nvGrpSpPr>
        <p:grpSpPr>
          <a:xfrm>
            <a:off x="554736" y="1367027"/>
            <a:ext cx="3990340" cy="1236345"/>
            <a:chOff x="554736" y="1367027"/>
            <a:chExt cx="3990340" cy="1236345"/>
          </a:xfrm>
        </p:grpSpPr>
        <p:sp>
          <p:nvSpPr>
            <p:cNvPr id="203" name="Google Shape;203;p5"/>
            <p:cNvSpPr/>
            <p:nvPr/>
          </p:nvSpPr>
          <p:spPr>
            <a:xfrm>
              <a:off x="554736" y="1367027"/>
              <a:ext cx="3990340" cy="1236345"/>
            </a:xfrm>
            <a:custGeom>
              <a:rect b="b" l="l" r="r" t="t"/>
              <a:pathLst>
                <a:path extrusionOk="0" h="1236345" w="3990340">
                  <a:moveTo>
                    <a:pt x="3989832" y="0"/>
                  </a:moveTo>
                  <a:lnTo>
                    <a:pt x="0" y="0"/>
                  </a:lnTo>
                  <a:lnTo>
                    <a:pt x="0" y="1235964"/>
                  </a:lnTo>
                  <a:lnTo>
                    <a:pt x="3989832" y="1235964"/>
                  </a:lnTo>
                  <a:lnTo>
                    <a:pt x="3989832" y="0"/>
                  </a:lnTo>
                  <a:close/>
                </a:path>
              </a:pathLst>
            </a:custGeom>
            <a:solidFill>
              <a:srgbClr val="3E6CC2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5"/>
            <p:cNvSpPr/>
            <p:nvPr/>
          </p:nvSpPr>
          <p:spPr>
            <a:xfrm>
              <a:off x="554736" y="1367027"/>
              <a:ext cx="3990340" cy="1236345"/>
            </a:xfrm>
            <a:custGeom>
              <a:rect b="b" l="l" r="r" t="t"/>
              <a:pathLst>
                <a:path extrusionOk="0" h="1236345" w="3990340">
                  <a:moveTo>
                    <a:pt x="0" y="0"/>
                  </a:moveTo>
                  <a:lnTo>
                    <a:pt x="3989832" y="0"/>
                  </a:lnTo>
                  <a:lnTo>
                    <a:pt x="3989832" y="1235964"/>
                  </a:lnTo>
                  <a:lnTo>
                    <a:pt x="0" y="1235964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6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5" name="Google Shape;205;p5"/>
          <p:cNvGrpSpPr/>
          <p:nvPr/>
        </p:nvGrpSpPr>
        <p:grpSpPr>
          <a:xfrm>
            <a:off x="554736" y="2665476"/>
            <a:ext cx="3990340" cy="1236345"/>
            <a:chOff x="554736" y="2665476"/>
            <a:chExt cx="3990340" cy="1236345"/>
          </a:xfrm>
        </p:grpSpPr>
        <p:sp>
          <p:nvSpPr>
            <p:cNvPr id="206" name="Google Shape;206;p5"/>
            <p:cNvSpPr/>
            <p:nvPr/>
          </p:nvSpPr>
          <p:spPr>
            <a:xfrm>
              <a:off x="554736" y="2665476"/>
              <a:ext cx="3990340" cy="1236345"/>
            </a:xfrm>
            <a:custGeom>
              <a:rect b="b" l="l" r="r" t="t"/>
              <a:pathLst>
                <a:path extrusionOk="0" h="1236345" w="3990340">
                  <a:moveTo>
                    <a:pt x="3989832" y="0"/>
                  </a:moveTo>
                  <a:lnTo>
                    <a:pt x="0" y="0"/>
                  </a:lnTo>
                  <a:lnTo>
                    <a:pt x="0" y="1235964"/>
                  </a:lnTo>
                  <a:lnTo>
                    <a:pt x="3989832" y="1235964"/>
                  </a:lnTo>
                  <a:lnTo>
                    <a:pt x="3989832" y="0"/>
                  </a:lnTo>
                  <a:close/>
                </a:path>
              </a:pathLst>
            </a:custGeom>
            <a:solidFill>
              <a:srgbClr val="819FD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5"/>
            <p:cNvSpPr/>
            <p:nvPr/>
          </p:nvSpPr>
          <p:spPr>
            <a:xfrm>
              <a:off x="554736" y="2665476"/>
              <a:ext cx="3990340" cy="1236345"/>
            </a:xfrm>
            <a:custGeom>
              <a:rect b="b" l="l" r="r" t="t"/>
              <a:pathLst>
                <a:path extrusionOk="0" h="1236345" w="3990340">
                  <a:moveTo>
                    <a:pt x="0" y="0"/>
                  </a:moveTo>
                  <a:lnTo>
                    <a:pt x="3989832" y="0"/>
                  </a:lnTo>
                  <a:lnTo>
                    <a:pt x="3989832" y="1235964"/>
                  </a:lnTo>
                  <a:lnTo>
                    <a:pt x="0" y="1235964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6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8" name="Google Shape;208;p5"/>
          <p:cNvGrpSpPr/>
          <p:nvPr/>
        </p:nvGrpSpPr>
        <p:grpSpPr>
          <a:xfrm>
            <a:off x="554736" y="3963923"/>
            <a:ext cx="3990340" cy="1236345"/>
            <a:chOff x="554736" y="3963923"/>
            <a:chExt cx="3990340" cy="1236345"/>
          </a:xfrm>
        </p:grpSpPr>
        <p:sp>
          <p:nvSpPr>
            <p:cNvPr id="209" name="Google Shape;209;p5"/>
            <p:cNvSpPr/>
            <p:nvPr/>
          </p:nvSpPr>
          <p:spPr>
            <a:xfrm>
              <a:off x="554736" y="3963923"/>
              <a:ext cx="3990340" cy="1236345"/>
            </a:xfrm>
            <a:custGeom>
              <a:rect b="b" l="l" r="r" t="t"/>
              <a:pathLst>
                <a:path extrusionOk="0" h="1236345" w="3990340">
                  <a:moveTo>
                    <a:pt x="3989832" y="0"/>
                  </a:moveTo>
                  <a:lnTo>
                    <a:pt x="0" y="0"/>
                  </a:lnTo>
                  <a:lnTo>
                    <a:pt x="0" y="1235964"/>
                  </a:lnTo>
                  <a:lnTo>
                    <a:pt x="3989832" y="1235964"/>
                  </a:lnTo>
                  <a:lnTo>
                    <a:pt x="3989832" y="0"/>
                  </a:lnTo>
                  <a:close/>
                </a:path>
              </a:pathLst>
            </a:custGeom>
            <a:solidFill>
              <a:srgbClr val="9CC3E4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5"/>
            <p:cNvSpPr/>
            <p:nvPr/>
          </p:nvSpPr>
          <p:spPr>
            <a:xfrm>
              <a:off x="554736" y="3963923"/>
              <a:ext cx="3990340" cy="1236345"/>
            </a:xfrm>
            <a:custGeom>
              <a:rect b="b" l="l" r="r" t="t"/>
              <a:pathLst>
                <a:path extrusionOk="0" h="1236345" w="3990340">
                  <a:moveTo>
                    <a:pt x="0" y="0"/>
                  </a:moveTo>
                  <a:lnTo>
                    <a:pt x="3989832" y="0"/>
                  </a:lnTo>
                  <a:lnTo>
                    <a:pt x="3989832" y="1235964"/>
                  </a:lnTo>
                  <a:lnTo>
                    <a:pt x="0" y="1235964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6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1" name="Google Shape;211;p5"/>
          <p:cNvGrpSpPr/>
          <p:nvPr/>
        </p:nvGrpSpPr>
        <p:grpSpPr>
          <a:xfrm>
            <a:off x="554736" y="5260847"/>
            <a:ext cx="3990340" cy="1237615"/>
            <a:chOff x="554736" y="5260847"/>
            <a:chExt cx="3990340" cy="1237615"/>
          </a:xfrm>
        </p:grpSpPr>
        <p:sp>
          <p:nvSpPr>
            <p:cNvPr id="212" name="Google Shape;212;p5"/>
            <p:cNvSpPr/>
            <p:nvPr/>
          </p:nvSpPr>
          <p:spPr>
            <a:xfrm>
              <a:off x="554736" y="5260847"/>
              <a:ext cx="3990340" cy="1237615"/>
            </a:xfrm>
            <a:custGeom>
              <a:rect b="b" l="l" r="r" t="t"/>
              <a:pathLst>
                <a:path extrusionOk="0" h="1237614" w="3990340">
                  <a:moveTo>
                    <a:pt x="3989832" y="0"/>
                  </a:moveTo>
                  <a:lnTo>
                    <a:pt x="0" y="0"/>
                  </a:lnTo>
                  <a:lnTo>
                    <a:pt x="0" y="1237487"/>
                  </a:lnTo>
                  <a:lnTo>
                    <a:pt x="3989832" y="1237487"/>
                  </a:lnTo>
                  <a:lnTo>
                    <a:pt x="3989832" y="0"/>
                  </a:lnTo>
                  <a:close/>
                </a:path>
              </a:pathLst>
            </a:custGeom>
            <a:solidFill>
              <a:srgbClr val="BBD3EB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5"/>
            <p:cNvSpPr/>
            <p:nvPr/>
          </p:nvSpPr>
          <p:spPr>
            <a:xfrm>
              <a:off x="554736" y="5260847"/>
              <a:ext cx="3990340" cy="1237615"/>
            </a:xfrm>
            <a:custGeom>
              <a:rect b="b" l="l" r="r" t="t"/>
              <a:pathLst>
                <a:path extrusionOk="0" h="1237614" w="3990340">
                  <a:moveTo>
                    <a:pt x="0" y="0"/>
                  </a:moveTo>
                  <a:lnTo>
                    <a:pt x="3989832" y="0"/>
                  </a:lnTo>
                  <a:lnTo>
                    <a:pt x="3989832" y="1237487"/>
                  </a:lnTo>
                  <a:lnTo>
                    <a:pt x="0" y="1237487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aphicFrame>
        <p:nvGraphicFramePr>
          <p:cNvPr id="214" name="Google Shape;214;p5"/>
          <p:cNvGraphicFramePr/>
          <p:nvPr/>
        </p:nvGraphicFramePr>
        <p:xfrm>
          <a:off x="238436" y="107327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{E118F91C-97A5-41DD-87FC-C54E1903AB0A}</a:tableStyleId>
              </a:tblPr>
              <a:tblGrid>
                <a:gridCol w="4170700"/>
                <a:gridCol w="7414075"/>
              </a:tblGrid>
              <a:tr h="279000">
                <a:tc row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r>
                        <a:rPr b="1" lang="en-US" sz="2500" u="none" cap="none" strike="noStrik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Pool Your Funding</a:t>
                      </a:r>
                      <a:endParaRPr sz="2500" u="none" cap="none" strike="noStrik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25125" marB="0" marR="0" marL="0">
                    <a:lnB cap="flat" cmpd="sng" w="762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Arial"/>
                        <a:buNone/>
                      </a:pPr>
                      <a:r>
                        <a:t/>
                      </a:r>
                      <a:endParaRPr sz="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/>
                </a:tc>
              </a:tr>
              <a:tr h="912225">
                <a:tc vMerge="1"/>
                <a:tc>
                  <a:txBody>
                    <a:bodyPr/>
                    <a:lstStyle/>
                    <a:p>
                      <a:pPr indent="-172084" lvl="0" marL="419100" marR="0" rtl="0" algn="l">
                        <a:lnSpc>
                          <a:spcPct val="103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Char char="•"/>
                      </a:pPr>
                      <a:r>
                        <a:rPr lang="en-U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Build regional coalitions!</a:t>
                      </a:r>
                      <a:endParaRPr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419100" marR="772795" rtl="0" algn="l">
                        <a:lnSpc>
                          <a:spcPct val="99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Char char="•"/>
                      </a:pPr>
                      <a:r>
                        <a:rPr lang="en-U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Work with neighboring municipalities to build more substantive programming through pooled funding.</a:t>
                      </a:r>
                      <a:endParaRPr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9375" marB="0" marR="0" marL="0">
                    <a:solidFill>
                      <a:srgbClr val="CED3E9">
                        <a:alpha val="89411"/>
                      </a:srgbClr>
                    </a:solidFill>
                  </a:tcPr>
                </a:tc>
              </a:tr>
              <a:tr h="100050">
                <a:tc vMerge="1"/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/>
                </a:tc>
              </a:tr>
              <a:tr h="279000">
                <a:tc rowSpan="3">
                  <a:txBody>
                    <a:bodyPr/>
                    <a:lstStyle/>
                    <a:p>
                      <a:pPr indent="-424180" lvl="0" marL="989330" marR="560070" rtl="0" algn="l">
                        <a:lnSpc>
                          <a:spcPct val="10968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r>
                        <a:rPr b="1" lang="en-US" sz="2500" u="none" cap="none" strike="noStrik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Focus on Specific Local Needs</a:t>
                      </a:r>
                      <a:endParaRPr sz="2500" u="none" cap="none" strike="noStrik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82250" marB="0" marR="0" marL="0">
                    <a:lnT cap="flat" cmpd="sng" w="762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</a:tr>
              <a:tr h="905000">
                <a:tc vMerge="1"/>
                <a:tc>
                  <a:txBody>
                    <a:bodyPr/>
                    <a:lstStyle/>
                    <a:p>
                      <a:pPr indent="-172720" lvl="0" marL="419100" marR="469900" rtl="0" algn="l">
                        <a:lnSpc>
                          <a:spcPct val="98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Char char="•"/>
                      </a:pPr>
                      <a:r>
                        <a:rPr lang="en-U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Build on the statewide ORRF work by focusing your investments on specific local needs.</a:t>
                      </a:r>
                      <a:endParaRPr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084" lvl="0" marL="419100" marR="0" rtl="0" algn="l">
                        <a:lnSpc>
                          <a:spcPct val="97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Char char="•"/>
                      </a:pPr>
                      <a:r>
                        <a:rPr lang="en-U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ORRF and municipal investments should compliment each other.</a:t>
                      </a:r>
                      <a:endParaRPr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07950" marB="0" marR="0" marL="0">
                    <a:solidFill>
                      <a:srgbClr val="D7DFEF">
                        <a:alpha val="89411"/>
                      </a:srgbClr>
                    </a:solidFill>
                  </a:tcPr>
                </a:tc>
              </a:tr>
              <a:tr h="100050">
                <a:tc vMerge="1"/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/>
                </a:tc>
              </a:tr>
              <a:tr h="279000">
                <a:tc rowSpan="3">
                  <a:txBody>
                    <a:bodyPr/>
                    <a:lstStyle/>
                    <a:p>
                      <a:pPr indent="-767080" lvl="0" marL="1218565" marR="447040" rtl="0" algn="l">
                        <a:lnSpc>
                          <a:spcPct val="10968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r>
                        <a:rPr b="1" lang="en-US" sz="2500" u="none" cap="none" strike="noStrik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Use the Resources Available</a:t>
                      </a:r>
                      <a:endParaRPr sz="2500" u="none" cap="none" strike="noStrik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82250" marB="0" marR="0" marL="0">
                    <a:lnT cap="flat" cmpd="sng" w="762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</a:tr>
              <a:tr h="904450">
                <a:tc vMerge="1"/>
                <a:tc>
                  <a:txBody>
                    <a:bodyPr/>
                    <a:lstStyle/>
                    <a:p>
                      <a:pPr indent="-172720" lvl="0" marL="419100" marR="398780" rtl="0" algn="l">
                        <a:lnSpc>
                          <a:spcPct val="98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Char char="•"/>
                      </a:pPr>
                      <a:r>
                        <a:rPr lang="en-U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Put some of the funding toward putting a plan together, hiring staff, building capacity, etc.</a:t>
                      </a:r>
                      <a:endParaRPr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084" lvl="0" marL="419100" marR="0" rtl="0" algn="l">
                        <a:lnSpc>
                          <a:spcPct val="97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Char char="•"/>
                      </a:pPr>
                      <a:r>
                        <a:rPr lang="en-U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Lean on Care Mass for training and technical assistance.</a:t>
                      </a:r>
                      <a:endParaRPr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07325" marB="0" marR="0" marL="0">
                    <a:solidFill>
                      <a:srgbClr val="DEE9F5">
                        <a:alpha val="89411"/>
                      </a:srgbClr>
                    </a:solidFill>
                  </a:tcPr>
                </a:tc>
              </a:tr>
              <a:tr h="99650">
                <a:tc vMerge="1"/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t/>
                      </a:r>
                      <a:endParaRPr sz="19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/>
                </a:tc>
              </a:tr>
              <a:tr h="279000">
                <a:tc rowSpan="3">
                  <a:txBody>
                    <a:bodyPr/>
                    <a:lstStyle/>
                    <a:p>
                      <a:pPr indent="-123825" lvl="0" marL="1068705" marR="939800" rtl="0" algn="l">
                        <a:lnSpc>
                          <a:spcPct val="109687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r>
                        <a:rPr b="1" lang="en-US" sz="2500" u="none" cap="none" strike="noStrik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Center Lived Experience + Equity</a:t>
                      </a:r>
                      <a:endParaRPr sz="2500" u="none" cap="none" strike="noStrik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82875" marB="0" marR="0" marL="0">
                    <a:lnT cap="flat" cmpd="sng" w="762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vMerge="1"/>
              </a:tr>
              <a:tr h="911650">
                <a:tc vMerge="1"/>
                <a:tc>
                  <a:txBody>
                    <a:bodyPr/>
                    <a:lstStyle/>
                    <a:p>
                      <a:pPr indent="-172084" lvl="0" marL="419100" marR="0" rtl="0" algn="l">
                        <a:lnSpc>
                          <a:spcPct val="103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Char char="•"/>
                      </a:pPr>
                      <a:r>
                        <a:rPr lang="en-U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Listen to your community for suggestions on key investments.</a:t>
                      </a:r>
                      <a:endParaRPr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172720" lvl="0" marL="419100" marR="295910" rtl="0" algn="l">
                        <a:lnSpc>
                          <a:spcPct val="99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Char char="•"/>
                      </a:pPr>
                      <a:r>
                        <a:rPr lang="en-US" sz="20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Prioritize investments in community-based programming rather than the institutions that contributed to this crisis.</a:t>
                      </a:r>
                      <a:endParaRPr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8750" marB="0" marR="0" marL="0">
                    <a:solidFill>
                      <a:srgbClr val="E7EEF8">
                        <a:alpha val="89411"/>
                      </a:srgbClr>
                    </a:solidFill>
                  </a:tcPr>
                </a:tc>
              </a:tr>
              <a:tr h="823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Arial"/>
                        <a:buNone/>
                      </a:pPr>
                      <a:r>
                        <a:t/>
                      </a:r>
                      <a:endParaRPr sz="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/>
                </a:tc>
              </a:tr>
            </a:tbl>
          </a:graphicData>
        </a:graphic>
      </p:graphicFrame>
      <p:sp>
        <p:nvSpPr>
          <p:cNvPr id="215" name="Google Shape;215;p5"/>
          <p:cNvSpPr txBox="1"/>
          <p:nvPr>
            <p:ph idx="4294967295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38100" rtl="0" algn="r">
              <a:lnSpc>
                <a:spcPct val="103333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" name="Google Shape;220;g30ff5ee847c_0_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56727"/>
            <a:ext cx="12336744" cy="7029188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Google Shape;221;g30ff5ee847c_0_5"/>
          <p:cNvSpPr txBox="1"/>
          <p:nvPr/>
        </p:nvSpPr>
        <p:spPr>
          <a:xfrm>
            <a:off x="295885" y="207584"/>
            <a:ext cx="123366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112E51"/>
                </a:solidFill>
                <a:latin typeface="Arial Black"/>
                <a:ea typeface="Arial Black"/>
                <a:cs typeface="Arial Black"/>
                <a:sym typeface="Arial Black"/>
              </a:rPr>
              <a:t>Opioid </a:t>
            </a:r>
            <a:r>
              <a:rPr lang="en-US" sz="3600">
                <a:solidFill>
                  <a:srgbClr val="112E51"/>
                </a:solidFill>
                <a:latin typeface="Arial Black"/>
                <a:ea typeface="Arial Black"/>
                <a:cs typeface="Arial Black"/>
                <a:sym typeface="Arial Black"/>
              </a:rPr>
              <a:t>A</a:t>
            </a:r>
            <a:r>
              <a:rPr b="0" i="0" lang="en-US" sz="3600" u="none" cap="none" strike="noStrike">
                <a:solidFill>
                  <a:srgbClr val="112E51"/>
                </a:solidFill>
                <a:latin typeface="Arial Black"/>
                <a:ea typeface="Arial Black"/>
                <a:cs typeface="Arial Black"/>
                <a:sym typeface="Arial Black"/>
              </a:rPr>
              <a:t>batement </a:t>
            </a:r>
            <a:r>
              <a:rPr lang="en-US" sz="3600">
                <a:solidFill>
                  <a:srgbClr val="112E51"/>
                </a:solidFill>
                <a:latin typeface="Arial Black"/>
                <a:ea typeface="Arial Black"/>
                <a:cs typeface="Arial Black"/>
                <a:sym typeface="Arial Black"/>
              </a:rPr>
              <a:t>S</a:t>
            </a:r>
            <a:r>
              <a:rPr b="0" i="0" lang="en-US" sz="3600" u="none" cap="none" strike="noStrike">
                <a:solidFill>
                  <a:srgbClr val="112E51"/>
                </a:solidFill>
                <a:latin typeface="Arial Black"/>
                <a:ea typeface="Arial Black"/>
                <a:cs typeface="Arial Black"/>
                <a:sym typeface="Arial Black"/>
              </a:rPr>
              <a:t>ettlement Estimated P</a:t>
            </a:r>
            <a:r>
              <a:rPr lang="en-US" sz="3600">
                <a:solidFill>
                  <a:srgbClr val="112E51"/>
                </a:solidFill>
                <a:latin typeface="Arial Black"/>
                <a:ea typeface="Arial Black"/>
                <a:cs typeface="Arial Black"/>
                <a:sym typeface="Arial Black"/>
              </a:rPr>
              <a:t>a</a:t>
            </a:r>
            <a:r>
              <a:rPr b="0" i="0" lang="en-US" sz="3600" u="none" cap="none" strike="noStrike">
                <a:solidFill>
                  <a:srgbClr val="112E51"/>
                </a:solidFill>
                <a:latin typeface="Arial Black"/>
                <a:ea typeface="Arial Black"/>
                <a:cs typeface="Arial Black"/>
                <a:sym typeface="Arial Black"/>
              </a:rPr>
              <a:t>yments</a:t>
            </a:r>
            <a:endParaRPr b="0" i="0" sz="3600" u="none" cap="none" strike="noStrike">
              <a:solidFill>
                <a:srgbClr val="112E51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222" name="Google Shape;222;g30ff5ee847c_0_5"/>
          <p:cNvSpPr txBox="1"/>
          <p:nvPr/>
        </p:nvSpPr>
        <p:spPr>
          <a:xfrm>
            <a:off x="519075" y="1706532"/>
            <a:ext cx="10594200" cy="27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937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86"/>
              <a:buFont typeface="Arial"/>
              <a:buChar char="•"/>
            </a:pPr>
            <a:r>
              <a:rPr lang="en-US" sz="2200"/>
              <a:t>Range of </a:t>
            </a:r>
            <a:r>
              <a:rPr lang="en-US" sz="2200"/>
              <a:t>annual payments for the town of Milton</a:t>
            </a:r>
            <a:endParaRPr sz="2200"/>
          </a:p>
          <a:p>
            <a:pPr indent="-3683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-US" sz="2200"/>
              <a:t>$70,000 to $99,000 *estimated annual payment based on current settlements </a:t>
            </a:r>
            <a:endParaRPr sz="2200"/>
          </a:p>
          <a:p>
            <a:pPr indent="-3365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en-US" sz="1700"/>
              <a:t>This is an estimated range because there are still some settlements which have not been confirmed yet.  </a:t>
            </a:r>
            <a:endParaRPr sz="1700"/>
          </a:p>
          <a:p>
            <a:pPr indent="-368300" lvl="2" marL="1371600" rtl="0" algn="l">
              <a:spcBef>
                <a:spcPts val="0"/>
              </a:spcBef>
              <a:spcAft>
                <a:spcPts val="0"/>
              </a:spcAft>
              <a:buSzPts val="2200"/>
              <a:buChar char="■"/>
            </a:pPr>
            <a:r>
              <a:rPr lang="en-US" sz="1700"/>
              <a:t>This information can be found on the Massachusetts Office of the Attorney General’s website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https://www.mass.gov/lists/municipal-abatement-payments</a:t>
            </a:r>
            <a:endParaRPr sz="22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112E52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Google Shape;227;g2ab6ec8c9ff_0_5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44744" y="-171188"/>
            <a:ext cx="12336744" cy="7029188"/>
          </a:xfrm>
          <a:prstGeom prst="rect">
            <a:avLst/>
          </a:prstGeom>
          <a:noFill/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228" name="Google Shape;228;g2ab6ec8c9ff_0_52"/>
          <p:cNvSpPr txBox="1"/>
          <p:nvPr/>
        </p:nvSpPr>
        <p:spPr>
          <a:xfrm>
            <a:off x="943675" y="1566172"/>
            <a:ext cx="99579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2400" u="none" cap="none" strike="noStrike">
                <a:solidFill>
                  <a:srgbClr val="112E52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1"/>
                  </a:ext>
                </a:extLst>
              </a:rPr>
              <a:t>Care Massachusetts is working collaboratively with cities and towns across the state</a:t>
            </a:r>
            <a:r>
              <a:rPr lang="en-US" sz="2400">
                <a:solidFill>
                  <a:srgbClr val="112E52"/>
                </a:solidFill>
                <a:extLst>
                  <a:ext uri="http://customooxmlschemas.google.com/">
                    <go:slidesCustomData xmlns:go="http://customooxmlschemas.google.com/" textRoundtripDataId="2"/>
                  </a:ext>
                </a:extLst>
              </a:rPr>
              <a:t>, providing resources and technical assistance related to the opioid abatement funds. </a:t>
            </a:r>
            <a:r>
              <a:rPr b="0" i="0" lang="en-US" sz="2400" u="none" cap="none" strike="noStrike">
                <a:solidFill>
                  <a:srgbClr val="112E52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3"/>
                  </a:ext>
                </a:extLst>
              </a:rPr>
              <a:t> </a:t>
            </a:r>
            <a:endParaRPr b="0" i="0" sz="2400" u="none" cap="none" strike="noStrike">
              <a:solidFill>
                <a:srgbClr val="112E5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112E52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g2ab6ec8c9ff_0_52"/>
          <p:cNvSpPr txBox="1"/>
          <p:nvPr/>
        </p:nvSpPr>
        <p:spPr>
          <a:xfrm>
            <a:off x="781970" y="242539"/>
            <a:ext cx="101196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112E51"/>
                </a:solidFill>
                <a:latin typeface="Arial Black"/>
                <a:ea typeface="Arial Black"/>
                <a:cs typeface="Arial Black"/>
                <a:sym typeface="Arial Black"/>
              </a:rPr>
              <a:t>Care Massachusetts Training and Technical Assistance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g2ab6ec8c9ff_0_52"/>
          <p:cNvSpPr/>
          <p:nvPr/>
        </p:nvSpPr>
        <p:spPr>
          <a:xfrm>
            <a:off x="943675" y="3064125"/>
            <a:ext cx="100719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Email: </a:t>
            </a:r>
            <a:r>
              <a:rPr b="0" i="0" lang="en-US" sz="2400" u="sng" cap="none" strike="noStrike">
                <a:solidFill>
                  <a:srgbClr val="015994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abate@jsi.com</a:t>
            </a:r>
            <a:r>
              <a:rPr b="0" i="0" lang="en-US" sz="2400" u="none" cap="none" strike="noStrike">
                <a:solidFill>
                  <a:srgbClr val="01599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Visit: </a:t>
            </a:r>
            <a:r>
              <a:rPr b="0" i="0" lang="en-US" sz="2400" u="sng" cap="none" strike="noStrike">
                <a:solidFill>
                  <a:srgbClr val="015994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www.caremass.org</a:t>
            </a:r>
            <a:endParaRPr b="0" i="0" sz="2400" u="none" cap="none" strike="noStrike">
              <a:solidFill>
                <a:srgbClr val="01599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Call: </a:t>
            </a:r>
            <a:r>
              <a:rPr b="0" i="0" lang="en-US" sz="2400" u="none" cap="none" strike="noStrike">
                <a:solidFill>
                  <a:srgbClr val="015994"/>
                </a:solidFill>
                <a:latin typeface="Arial"/>
                <a:ea typeface="Arial"/>
                <a:cs typeface="Arial"/>
                <a:sym typeface="Arial"/>
              </a:rPr>
              <a:t>(617) 385-3655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2023-10-31T18:39:18Z</dcterms:created>
  <dc:creator>Marina Blanter</dc:creator>
</cp:coreProperties>
</file>