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1" r:id="rId3"/>
    <p:sldId id="272" r:id="rId4"/>
    <p:sldId id="274" r:id="rId5"/>
    <p:sldId id="276" r:id="rId6"/>
    <p:sldId id="278" r:id="rId7"/>
    <p:sldId id="279" r:id="rId8"/>
    <p:sldId id="284" r:id="rId9"/>
    <p:sldId id="282" r:id="rId10"/>
    <p:sldId id="280" r:id="rId11"/>
    <p:sldId id="283" r:id="rId12"/>
    <p:sldId id="281" r:id="rId13"/>
    <p:sldId id="277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18F47C-CE6B-4D92-954B-EE851890F09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EC1FB67-12F9-4FC5-AD10-3DD098F71A57}">
      <dgm:prSet phldrT="[Text]"/>
      <dgm:spPr/>
      <dgm:t>
        <a:bodyPr/>
        <a:lstStyle/>
        <a:p>
          <a:r>
            <a:rPr lang="en-US" dirty="0"/>
            <a:t>Assessment Planning</a:t>
          </a:r>
        </a:p>
      </dgm:t>
    </dgm:pt>
    <dgm:pt modelId="{93B11FEE-A05F-4067-AE1F-6BF5F77095A9}" type="parTrans" cxnId="{8E41EC92-6131-4D53-8183-2DC4B596AEC8}">
      <dgm:prSet/>
      <dgm:spPr/>
      <dgm:t>
        <a:bodyPr/>
        <a:lstStyle/>
        <a:p>
          <a:endParaRPr lang="en-US"/>
        </a:p>
      </dgm:t>
    </dgm:pt>
    <dgm:pt modelId="{9F6283A3-9205-4A43-B83B-618E7819B79C}" type="sibTrans" cxnId="{8E41EC92-6131-4D53-8183-2DC4B596AEC8}">
      <dgm:prSet/>
      <dgm:spPr/>
      <dgm:t>
        <a:bodyPr/>
        <a:lstStyle/>
        <a:p>
          <a:endParaRPr lang="en-US"/>
        </a:p>
      </dgm:t>
    </dgm:pt>
    <dgm:pt modelId="{4F6F4BF0-3087-4702-8482-611F552F308E}">
      <dgm:prSet phldrT="[Text]"/>
      <dgm:spPr/>
      <dgm:t>
        <a:bodyPr/>
        <a:lstStyle/>
        <a:p>
          <a:r>
            <a:rPr lang="en-US" dirty="0"/>
            <a:t>Data Collection and Analysis</a:t>
          </a:r>
        </a:p>
      </dgm:t>
    </dgm:pt>
    <dgm:pt modelId="{672B3B3E-F68A-4F61-AD91-EA9F11B5DE30}" type="parTrans" cxnId="{E2DD569D-B4EA-4604-87A7-E1BC4886DE73}">
      <dgm:prSet/>
      <dgm:spPr/>
      <dgm:t>
        <a:bodyPr/>
        <a:lstStyle/>
        <a:p>
          <a:endParaRPr lang="en-US"/>
        </a:p>
      </dgm:t>
    </dgm:pt>
    <dgm:pt modelId="{76751AFE-775A-4DB1-93BF-6F7E1B1994A5}" type="sibTrans" cxnId="{E2DD569D-B4EA-4604-87A7-E1BC4886DE73}">
      <dgm:prSet/>
      <dgm:spPr/>
      <dgm:t>
        <a:bodyPr/>
        <a:lstStyle/>
        <a:p>
          <a:endParaRPr lang="en-US"/>
        </a:p>
      </dgm:t>
    </dgm:pt>
    <dgm:pt modelId="{A46F418C-0BDA-4BE3-BA44-6A4BEA29A545}">
      <dgm:prSet phldrT="[Text]"/>
      <dgm:spPr/>
      <dgm:t>
        <a:bodyPr/>
        <a:lstStyle/>
        <a:p>
          <a:r>
            <a:rPr lang="en-US" dirty="0"/>
            <a:t>Strategic  Planning</a:t>
          </a:r>
        </a:p>
      </dgm:t>
    </dgm:pt>
    <dgm:pt modelId="{3C1E628C-B0E3-4BCB-A4C3-D3E2A22B3A81}" type="parTrans" cxnId="{E18905A6-A28E-4193-9510-69548C54071E}">
      <dgm:prSet/>
      <dgm:spPr/>
      <dgm:t>
        <a:bodyPr/>
        <a:lstStyle/>
        <a:p>
          <a:endParaRPr lang="en-US"/>
        </a:p>
      </dgm:t>
    </dgm:pt>
    <dgm:pt modelId="{E46CAB6C-17D8-420C-9FB2-77B2EB55E1E5}" type="sibTrans" cxnId="{E18905A6-A28E-4193-9510-69548C54071E}">
      <dgm:prSet/>
      <dgm:spPr/>
      <dgm:t>
        <a:bodyPr/>
        <a:lstStyle/>
        <a:p>
          <a:endParaRPr lang="en-US"/>
        </a:p>
      </dgm:t>
    </dgm:pt>
    <dgm:pt modelId="{6FD64E8E-952B-4E48-BF25-7C38336C786D}" type="pres">
      <dgm:prSet presAssocID="{BF18F47C-CE6B-4D92-954B-EE851890F09C}" presName="CompostProcess" presStyleCnt="0">
        <dgm:presLayoutVars>
          <dgm:dir/>
          <dgm:resizeHandles val="exact"/>
        </dgm:presLayoutVars>
      </dgm:prSet>
      <dgm:spPr/>
    </dgm:pt>
    <dgm:pt modelId="{D349C8E5-8323-4100-98A1-D18F7DDDEB54}" type="pres">
      <dgm:prSet presAssocID="{BF18F47C-CE6B-4D92-954B-EE851890F09C}" presName="arrow" presStyleLbl="bgShp" presStyleIdx="0" presStyleCnt="1"/>
      <dgm:spPr/>
    </dgm:pt>
    <dgm:pt modelId="{B7F4E069-707A-4AB0-A3E7-D5472B839B4D}" type="pres">
      <dgm:prSet presAssocID="{BF18F47C-CE6B-4D92-954B-EE851890F09C}" presName="linearProcess" presStyleCnt="0"/>
      <dgm:spPr/>
    </dgm:pt>
    <dgm:pt modelId="{455F707F-FFB3-4E62-B5B4-71E17286F418}" type="pres">
      <dgm:prSet presAssocID="{9EC1FB67-12F9-4FC5-AD10-3DD098F71A57}" presName="textNode" presStyleLbl="node1" presStyleIdx="0" presStyleCnt="3">
        <dgm:presLayoutVars>
          <dgm:bulletEnabled val="1"/>
        </dgm:presLayoutVars>
      </dgm:prSet>
      <dgm:spPr/>
    </dgm:pt>
    <dgm:pt modelId="{7BC07B26-1DBE-4AA6-BB1C-73357F0CBF33}" type="pres">
      <dgm:prSet presAssocID="{9F6283A3-9205-4A43-B83B-618E7819B79C}" presName="sibTrans" presStyleCnt="0"/>
      <dgm:spPr/>
    </dgm:pt>
    <dgm:pt modelId="{C5B37658-2A17-4A11-A517-30D73EEB78EA}" type="pres">
      <dgm:prSet presAssocID="{4F6F4BF0-3087-4702-8482-611F552F308E}" presName="textNode" presStyleLbl="node1" presStyleIdx="1" presStyleCnt="3">
        <dgm:presLayoutVars>
          <dgm:bulletEnabled val="1"/>
        </dgm:presLayoutVars>
      </dgm:prSet>
      <dgm:spPr/>
    </dgm:pt>
    <dgm:pt modelId="{AD7E32E9-7399-41D6-82E7-6AF76A2FA232}" type="pres">
      <dgm:prSet presAssocID="{76751AFE-775A-4DB1-93BF-6F7E1B1994A5}" presName="sibTrans" presStyleCnt="0"/>
      <dgm:spPr/>
    </dgm:pt>
    <dgm:pt modelId="{753C747E-67E0-4B9A-AE44-CDF1E5C99551}" type="pres">
      <dgm:prSet presAssocID="{A46F418C-0BDA-4BE3-BA44-6A4BEA29A545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C58DDC62-F996-4345-B7F9-CD893B84BB08}" type="presOf" srcId="{A46F418C-0BDA-4BE3-BA44-6A4BEA29A545}" destId="{753C747E-67E0-4B9A-AE44-CDF1E5C99551}" srcOrd="0" destOrd="0" presId="urn:microsoft.com/office/officeart/2005/8/layout/hProcess9"/>
    <dgm:cxn modelId="{BE458585-E906-438A-9735-354DC724101D}" type="presOf" srcId="{BF18F47C-CE6B-4D92-954B-EE851890F09C}" destId="{6FD64E8E-952B-4E48-BF25-7C38336C786D}" srcOrd="0" destOrd="0" presId="urn:microsoft.com/office/officeart/2005/8/layout/hProcess9"/>
    <dgm:cxn modelId="{8E41EC92-6131-4D53-8183-2DC4B596AEC8}" srcId="{BF18F47C-CE6B-4D92-954B-EE851890F09C}" destId="{9EC1FB67-12F9-4FC5-AD10-3DD098F71A57}" srcOrd="0" destOrd="0" parTransId="{93B11FEE-A05F-4067-AE1F-6BF5F77095A9}" sibTransId="{9F6283A3-9205-4A43-B83B-618E7819B79C}"/>
    <dgm:cxn modelId="{E2DD569D-B4EA-4604-87A7-E1BC4886DE73}" srcId="{BF18F47C-CE6B-4D92-954B-EE851890F09C}" destId="{4F6F4BF0-3087-4702-8482-611F552F308E}" srcOrd="1" destOrd="0" parTransId="{672B3B3E-F68A-4F61-AD91-EA9F11B5DE30}" sibTransId="{76751AFE-775A-4DB1-93BF-6F7E1B1994A5}"/>
    <dgm:cxn modelId="{E18905A6-A28E-4193-9510-69548C54071E}" srcId="{BF18F47C-CE6B-4D92-954B-EE851890F09C}" destId="{A46F418C-0BDA-4BE3-BA44-6A4BEA29A545}" srcOrd="2" destOrd="0" parTransId="{3C1E628C-B0E3-4BCB-A4C3-D3E2A22B3A81}" sibTransId="{E46CAB6C-17D8-420C-9FB2-77B2EB55E1E5}"/>
    <dgm:cxn modelId="{650A0BA9-BEAD-4CD6-91F4-92689E616B73}" type="presOf" srcId="{4F6F4BF0-3087-4702-8482-611F552F308E}" destId="{C5B37658-2A17-4A11-A517-30D73EEB78EA}" srcOrd="0" destOrd="0" presId="urn:microsoft.com/office/officeart/2005/8/layout/hProcess9"/>
    <dgm:cxn modelId="{18E752E7-7DD9-4343-B925-56A8D790CC11}" type="presOf" srcId="{9EC1FB67-12F9-4FC5-AD10-3DD098F71A57}" destId="{455F707F-FFB3-4E62-B5B4-71E17286F418}" srcOrd="0" destOrd="0" presId="urn:microsoft.com/office/officeart/2005/8/layout/hProcess9"/>
    <dgm:cxn modelId="{0135A518-8C33-4414-B5C1-FBA20D317393}" type="presParOf" srcId="{6FD64E8E-952B-4E48-BF25-7C38336C786D}" destId="{D349C8E5-8323-4100-98A1-D18F7DDDEB54}" srcOrd="0" destOrd="0" presId="urn:microsoft.com/office/officeart/2005/8/layout/hProcess9"/>
    <dgm:cxn modelId="{72B5C1BD-FF79-420B-AE56-AAD52A38E78D}" type="presParOf" srcId="{6FD64E8E-952B-4E48-BF25-7C38336C786D}" destId="{B7F4E069-707A-4AB0-A3E7-D5472B839B4D}" srcOrd="1" destOrd="0" presId="urn:microsoft.com/office/officeart/2005/8/layout/hProcess9"/>
    <dgm:cxn modelId="{ED85826B-0736-49D2-BFDC-5DEFA4D1322F}" type="presParOf" srcId="{B7F4E069-707A-4AB0-A3E7-D5472B839B4D}" destId="{455F707F-FFB3-4E62-B5B4-71E17286F418}" srcOrd="0" destOrd="0" presId="urn:microsoft.com/office/officeart/2005/8/layout/hProcess9"/>
    <dgm:cxn modelId="{1757993B-2F32-40DB-898F-20959195F2FA}" type="presParOf" srcId="{B7F4E069-707A-4AB0-A3E7-D5472B839B4D}" destId="{7BC07B26-1DBE-4AA6-BB1C-73357F0CBF33}" srcOrd="1" destOrd="0" presId="urn:microsoft.com/office/officeart/2005/8/layout/hProcess9"/>
    <dgm:cxn modelId="{2913BE4E-DD85-4FE3-AA0A-053CFD68D374}" type="presParOf" srcId="{B7F4E069-707A-4AB0-A3E7-D5472B839B4D}" destId="{C5B37658-2A17-4A11-A517-30D73EEB78EA}" srcOrd="2" destOrd="0" presId="urn:microsoft.com/office/officeart/2005/8/layout/hProcess9"/>
    <dgm:cxn modelId="{3B1163AE-0FF3-463C-A6B5-1FE77164A0DB}" type="presParOf" srcId="{B7F4E069-707A-4AB0-A3E7-D5472B839B4D}" destId="{AD7E32E9-7399-41D6-82E7-6AF76A2FA232}" srcOrd="3" destOrd="0" presId="urn:microsoft.com/office/officeart/2005/8/layout/hProcess9"/>
    <dgm:cxn modelId="{355F139F-016D-4283-807F-A14DA6BC6046}" type="presParOf" srcId="{B7F4E069-707A-4AB0-A3E7-D5472B839B4D}" destId="{753C747E-67E0-4B9A-AE44-CDF1E5C9955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9C8E5-8323-4100-98A1-D18F7DDDEB54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5F707F-FFB3-4E62-B5B4-71E17286F418}">
      <dsp:nvSpPr>
        <dsp:cNvPr id="0" name=""/>
        <dsp:cNvSpPr/>
      </dsp:nvSpPr>
      <dsp:spPr>
        <a:xfrm>
          <a:off x="8840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Assessment Planning</a:t>
          </a:r>
        </a:p>
      </dsp:txBody>
      <dsp:txXfrm>
        <a:off x="97216" y="1446164"/>
        <a:ext cx="2472150" cy="1633633"/>
      </dsp:txXfrm>
    </dsp:sp>
    <dsp:sp modelId="{C5B37658-2A17-4A11-A517-30D73EEB78EA}">
      <dsp:nvSpPr>
        <dsp:cNvPr id="0" name=""/>
        <dsp:cNvSpPr/>
      </dsp:nvSpPr>
      <dsp:spPr>
        <a:xfrm>
          <a:off x="2790348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Data Collection and Analysis</a:t>
          </a:r>
        </a:p>
      </dsp:txBody>
      <dsp:txXfrm>
        <a:off x="2878724" y="1446164"/>
        <a:ext cx="2472150" cy="1633633"/>
      </dsp:txXfrm>
    </dsp:sp>
    <dsp:sp modelId="{753C747E-67E0-4B9A-AE44-CDF1E5C99551}">
      <dsp:nvSpPr>
        <dsp:cNvPr id="0" name=""/>
        <dsp:cNvSpPr/>
      </dsp:nvSpPr>
      <dsp:spPr>
        <a:xfrm>
          <a:off x="5571857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Strategic  Planning</a:t>
          </a:r>
        </a:p>
      </dsp:txBody>
      <dsp:txXfrm>
        <a:off x="5660233" y="1446164"/>
        <a:ext cx="2472150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B49C0B-A850-4726-8660-97264CB6D95A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604F57-F0C5-451F-8F75-D1D76DF17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44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So what exactly do we mean when we refer to a community health needs assessment?</a:t>
            </a:r>
          </a:p>
          <a:p>
            <a:endParaRPr lang="en-US" sz="1600" dirty="0"/>
          </a:p>
          <a:p>
            <a:r>
              <a:rPr lang="en-US" sz="1600" dirty="0"/>
              <a:t>A CHNA is a systematic way of identifying needs and resources by:</a:t>
            </a:r>
          </a:p>
          <a:p>
            <a:pPr lvl="1"/>
            <a:r>
              <a:rPr lang="en-US" sz="1600" dirty="0"/>
              <a:t>-Gathering statistical data</a:t>
            </a:r>
          </a:p>
          <a:p>
            <a:pPr lvl="1"/>
            <a:r>
              <a:rPr lang="en-US" sz="1600" dirty="0"/>
              <a:t>-Soliciting perspectives from community members</a:t>
            </a:r>
          </a:p>
          <a:p>
            <a:pPr lvl="1"/>
            <a:r>
              <a:rPr lang="en-US" sz="1600" dirty="0"/>
              <a:t>-Collecting information about community resources</a:t>
            </a:r>
          </a:p>
          <a:p>
            <a:pPr lvl="1"/>
            <a:endParaRPr lang="en-US" sz="1600" dirty="0"/>
          </a:p>
          <a:p>
            <a:r>
              <a:rPr lang="en-US" sz="1600" dirty="0"/>
              <a:t>Once complete, you have a product in which your baseline data collected can be used to track and measure changes, and it’s also a process whereby you work collaboratively with community members, partners, and/or coalitions to address issues affecting their well being. Community members are seen as expert, equal partners in this process.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5C5C6-372C-4FFE-AC45-78675A3B02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34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CHNAs help inform us in several different ways. They tell us:</a:t>
            </a:r>
          </a:p>
          <a:p>
            <a:r>
              <a:rPr lang="en-US" sz="1600" dirty="0"/>
              <a:t>-What the main health concerns are in the community</a:t>
            </a:r>
          </a:p>
          <a:p>
            <a:r>
              <a:rPr lang="en-US" sz="1600" dirty="0"/>
              <a:t>-The main reasons for these health concerns</a:t>
            </a:r>
          </a:p>
          <a:p>
            <a:r>
              <a:rPr lang="en-US" sz="1600" dirty="0"/>
              <a:t>-The strengths/assets in the community</a:t>
            </a:r>
          </a:p>
          <a:p>
            <a:r>
              <a:rPr lang="en-US" sz="1600" dirty="0"/>
              <a:t>-Where we might want to intervene to create change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5C5C6-372C-4FFE-AC45-78675A3B02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0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There are many different assessment models you can use when conducting a CHNA, which I’ll discuss a little later. No matter which assessment model you use, there are three overall phases to conducting a CHNA. They include:</a:t>
            </a:r>
          </a:p>
          <a:p>
            <a:pPr marL="233199" indent="-233199">
              <a:buAutoNum type="arabicPeriod"/>
            </a:pPr>
            <a:r>
              <a:rPr lang="en-US" sz="1600" dirty="0"/>
              <a:t>Planning and organizing for your assessment, or the pre-</a:t>
            </a:r>
            <a:r>
              <a:rPr lang="en-US" sz="1600" dirty="0" err="1"/>
              <a:t>assessmennt</a:t>
            </a:r>
            <a:r>
              <a:rPr lang="en-US" sz="1600" dirty="0"/>
              <a:t> phase.</a:t>
            </a:r>
          </a:p>
          <a:p>
            <a:pPr marL="233199" indent="-233199">
              <a:buAutoNum type="arabicPeriod"/>
            </a:pPr>
            <a:r>
              <a:rPr lang="en-US" sz="1600" dirty="0"/>
              <a:t>Data collection and analysis, or the assessment phase</a:t>
            </a:r>
          </a:p>
          <a:p>
            <a:pPr marL="233199" indent="-233199">
              <a:buAutoNum type="arabicPeriod"/>
            </a:pPr>
            <a:r>
              <a:rPr lang="en-US" sz="1600" dirty="0"/>
              <a:t>And finally, once you’ve completed your assessment, you begin program action planning, or the post-assessment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5C5C6-372C-4FFE-AC45-78675A3B02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9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0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8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1045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4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3135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56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9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00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D280C-4C7A-4A78-97D9-73E815FE8199}" type="datetimeFigureOut">
              <a:rPr lang="en-US" smtClean="0"/>
              <a:pPr>
                <a:defRPr/>
              </a:pPr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7A0C4-7B6E-4AA0-B937-25DB1836DB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7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7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9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3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6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9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1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0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9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6835B-61FD-4889-A15C-FE2D75B1FF84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29C9A0-742D-4E7C-93E5-A0DE5071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1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apip.org/diabetes/page64/" TargetMode="External"/><Relationship Id="rId2" Type="http://schemas.openxmlformats.org/officeDocument/2006/relationships/hyperlink" Target="https://www.cdc.gov/nccdphp/dnpao/state-local-programs/reach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45FF1-059C-9057-8042-FAA5441E9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160" y="2404534"/>
            <a:ext cx="9339942" cy="1646302"/>
          </a:xfrm>
        </p:spPr>
        <p:txBody>
          <a:bodyPr/>
          <a:lstStyle/>
          <a:p>
            <a:r>
              <a:rPr lang="en-US" dirty="0"/>
              <a:t>Community Health Assessments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23168-B3CC-E162-D2BB-50A32F9CD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60358"/>
            <a:ext cx="7766936" cy="1096899"/>
          </a:xfrm>
        </p:spPr>
        <p:txBody>
          <a:bodyPr>
            <a:normAutofit fontScale="40000" lnSpcReduction="20000"/>
          </a:bodyPr>
          <a:lstStyle/>
          <a:p>
            <a:r>
              <a:rPr lang="en-US" sz="8000" i="1" dirty="0">
                <a:solidFill>
                  <a:schemeClr val="accent2">
                    <a:lumMod val="75000"/>
                  </a:schemeClr>
                </a:solidFill>
              </a:rPr>
              <a:t>A Primer</a:t>
            </a:r>
          </a:p>
          <a:p>
            <a:r>
              <a:rPr lang="en-US" sz="4000" dirty="0"/>
              <a:t>By Laurie Stillman, MMHS</a:t>
            </a:r>
          </a:p>
          <a:p>
            <a:r>
              <a:rPr lang="en-US" sz="2800" dirty="0"/>
              <a:t>May 9, 2022</a:t>
            </a:r>
          </a:p>
        </p:txBody>
      </p:sp>
    </p:spTree>
    <p:extLst>
      <p:ext uri="{BB962C8B-B14F-4D97-AF65-F5344CB8AC3E}">
        <p14:creationId xmlns:p14="http://schemas.microsoft.com/office/powerpoint/2010/main" val="3280227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4D568-FF6E-0BE5-1EDB-D8E885A0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Disparities in Premature Death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53299-E89B-2A13-28C3-B252416E0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50" y="1371370"/>
            <a:ext cx="9372600" cy="529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81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30F0AF-7C0A-3C5B-EFBE-BBF7F9DF8F40}"/>
              </a:ext>
            </a:extLst>
          </p:cNvPr>
          <p:cNvSpPr txBox="1"/>
          <p:nvPr/>
        </p:nvSpPr>
        <p:spPr>
          <a:xfrm>
            <a:off x="0" y="540630"/>
            <a:ext cx="9959652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Health Disparities in Chronic Diseases and Premature Death</a:t>
            </a:r>
          </a:p>
          <a:p>
            <a:endParaRPr lang="en-US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lang="en-US" sz="16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Health disparities exist among the common chronic diseases, such as </a:t>
            </a:r>
            <a:r>
              <a:rPr lang="en-US" sz="1600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hypertension, diabetes mellitus, HIV/AIDS, cancer, cardiovascular disease, and obesity</a:t>
            </a:r>
            <a:r>
              <a:rPr lang="en-US" sz="16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, with ethnic minorities and the poor having higher incidence or worse outcomes.(2)</a:t>
            </a:r>
          </a:p>
          <a:p>
            <a:endParaRPr lang="en-US" sz="16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People of color </a:t>
            </a:r>
            <a:r>
              <a:rPr lang="en-US" sz="1600" b="0" i="0" u="sng" dirty="0">
                <a:solidFill>
                  <a:srgbClr val="017BAE"/>
                </a:solidFill>
                <a:effectLst/>
                <a:latin typeface="Roboto" panose="02000000000000000000" pitchFamily="2" charset="0"/>
                <a:hlinkClick r:id="rId2"/>
              </a:rPr>
              <a:t>face higher rates of diabetes, obesity, stroke, heart disease, and cancer</a:t>
            </a:r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 than whites. In the case of </a:t>
            </a:r>
            <a:r>
              <a:rPr lang="en-US" sz="1600" b="0" i="0" u="sng" dirty="0">
                <a:solidFill>
                  <a:srgbClr val="017BAE"/>
                </a:solidFill>
                <a:effectLst/>
                <a:latin typeface="Roboto" panose="02000000000000000000" pitchFamily="2" charset="0"/>
                <a:hlinkClick r:id="rId2"/>
              </a:rPr>
              <a:t>diabetes</a:t>
            </a:r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, the risk of being diagnosed is 77 percent higher for African Americans and 66 percent higher among Hispanics, than for whites. </a:t>
            </a:r>
            <a:r>
              <a:rPr lang="en-US" sz="1600" b="0" i="0" u="sng" dirty="0">
                <a:solidFill>
                  <a:srgbClr val="017BAE"/>
                </a:solidFill>
                <a:effectLst/>
                <a:latin typeface="Roboto" panose="02000000000000000000" pitchFamily="2" charset="0"/>
                <a:hlinkClick r:id="rId3"/>
              </a:rPr>
              <a:t>Asian Americans are at twice the risk of developing diabetes</a:t>
            </a:r>
            <a:r>
              <a:rPr lang="en-US" sz="1600" b="0" i="0" dirty="0">
                <a:solidFill>
                  <a:srgbClr val="404042"/>
                </a:solidFill>
                <a:effectLst/>
                <a:latin typeface="Roboto" panose="02000000000000000000" pitchFamily="2" charset="0"/>
              </a:rPr>
              <a:t> than the population overall.</a:t>
            </a: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9304BB-D4A1-0431-02CD-8D8E02D122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48" y="3619500"/>
            <a:ext cx="7892727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638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C9A2-2619-E86E-E98B-D44D70472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 Disparities vs. Health Equity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294A0-5B90-4D75-D563-88C288161D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Health Disparities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F63F8-B7D3-7772-ECAB-0A13DF0E78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i="1" dirty="0">
                <a:solidFill>
                  <a:srgbClr val="666666"/>
                </a:solidFill>
                <a:latin typeface="Open Sans" panose="020B0606030504020204" pitchFamily="34" charset="0"/>
              </a:rPr>
              <a:t>Avoidable </a:t>
            </a:r>
            <a:r>
              <a:rPr lang="en-US" b="0" i="1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differences in health status that occur by gender, race or ethnicity, education or income, disability, living in rural localities, or sexual orientation.</a:t>
            </a:r>
          </a:p>
          <a:p>
            <a:pPr>
              <a:lnSpc>
                <a:spcPct val="150000"/>
              </a:lnSpc>
            </a:pPr>
            <a:endParaRPr lang="en-US" i="1" dirty="0">
              <a:solidFill>
                <a:srgbClr val="666666"/>
              </a:solidFill>
              <a:latin typeface="Open Sans" panose="020B0606030504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FCC695-4A70-8C35-0EB8-8FEB1B7C2E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Health Equity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2525CB-5C55-81BF-0EB6-C50786A89EB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i="1" dirty="0">
                <a:solidFill>
                  <a:srgbClr val="666666"/>
                </a:solidFill>
                <a:latin typeface="Open Sans" panose="020B0606030504020204" pitchFamily="34" charset="0"/>
              </a:rPr>
              <a:t>Attainable conditions where everyone has the opportunity and right to be as healthy as possible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2857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114B1-7D2B-E1CA-35ED-DDBFEC0E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247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Open Sans" panose="020B0606030504020204" pitchFamily="34" charset="0"/>
              </a:rPr>
              <a:t>Collecting Data is a Methodical Process</a:t>
            </a:r>
            <a:br>
              <a:rPr lang="en-US" dirty="0">
                <a:latin typeface="Open Sans" panose="020B0606030504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BEA07-4953-8871-DA42-FCAD02923C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3223" y="2258205"/>
            <a:ext cx="4287539" cy="4702627"/>
          </a:xfrm>
        </p:spPr>
        <p:txBody>
          <a:bodyPr>
            <a:normAutofit/>
          </a:bodyPr>
          <a:lstStyle/>
          <a:p>
            <a:r>
              <a:rPr lang="en-US" u="sng" dirty="0"/>
              <a:t>Types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Census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Surveys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Key Informant Interviews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Focus Groups                                                                                                 </a:t>
            </a:r>
          </a:p>
          <a:p>
            <a:pPr>
              <a:lnSpc>
                <a:spcPct val="110000"/>
              </a:lnSpc>
              <a:buFont typeface="+mj-lt"/>
              <a:buAutoNum type="arabicPeriod"/>
            </a:pPr>
            <a:r>
              <a:rPr lang="en-US" sz="1400" dirty="0"/>
              <a:t>Online reports from federal, state and other sources</a:t>
            </a:r>
            <a:endParaRPr lang="en-US" sz="1100" dirty="0"/>
          </a:p>
          <a:p>
            <a:pPr>
              <a:buFont typeface="+mj-lt"/>
              <a:buAutoNum type="arabicPeriod"/>
            </a:pPr>
            <a:r>
              <a:rPr lang="en-US" sz="1400" dirty="0"/>
              <a:t>Public health &amp; health care data (hospitals, state public health dept, insurance claims)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Public &amp; institutional records (first responders, schools,, district attorney, courts, community planning and environmental organizations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CBOs, local government, faith organizations</a:t>
            </a:r>
          </a:p>
          <a:p>
            <a:pPr>
              <a:buFont typeface="+mj-lt"/>
              <a:buAutoNum type="arabicPeriod"/>
            </a:pPr>
            <a:endParaRPr lang="en-US" sz="1400" dirty="0"/>
          </a:p>
          <a:p>
            <a:pPr marL="0" indent="0">
              <a:buNone/>
            </a:pPr>
            <a:endParaRPr lang="en-US" sz="1600" u="sn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4379A-DDC8-3B04-2DE9-2458C59EF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52114" y="2248678"/>
            <a:ext cx="5057192" cy="4609322"/>
          </a:xfrm>
        </p:spPr>
        <p:txBody>
          <a:bodyPr>
            <a:normAutofit/>
          </a:bodyPr>
          <a:lstStyle/>
          <a:p>
            <a:r>
              <a:rPr lang="en-US" u="sng" dirty="0"/>
              <a:t>Rationale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Demographics, Social Determinants of health (SDOH)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Risk behaviors, beliefs, attitudes, SDOH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Community needs and assets, solutions</a:t>
            </a:r>
          </a:p>
          <a:p>
            <a:pPr>
              <a:lnSpc>
                <a:spcPct val="110000"/>
              </a:lnSpc>
              <a:buFont typeface="+mj-lt"/>
              <a:buAutoNum type="arabicPeriod"/>
            </a:pPr>
            <a:r>
              <a:rPr lang="en-US" sz="1400" dirty="0"/>
              <a:t>Group perspectives &amp; ideas of like individuals, health equity, solutions to problems 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Statistical data on preventable illnesses, injuries &amp; behavioral health; health disparities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Statistical data, Population health status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US" sz="1400" dirty="0"/>
              <a:t>Challenges, assets, SDOH, physical environment</a:t>
            </a:r>
          </a:p>
          <a:p>
            <a:pPr>
              <a:lnSpc>
                <a:spcPct val="170000"/>
              </a:lnSpc>
              <a:buFont typeface="+mj-lt"/>
              <a:buAutoNum type="arabicPeriod"/>
            </a:pPr>
            <a:r>
              <a:rPr lang="en-US" sz="1400" dirty="0"/>
              <a:t>Asset mapping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284446-2DE4-947B-9915-1DE412BDD0C2}"/>
              </a:ext>
            </a:extLst>
          </p:cNvPr>
          <p:cNvSpPr txBox="1"/>
          <p:nvPr/>
        </p:nvSpPr>
        <p:spPr>
          <a:xfrm>
            <a:off x="819150" y="1362075"/>
            <a:ext cx="8596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What are the problems, why do they occur, who is at most risk, what are the solutions, what community assets and strengths exist to help address them?</a:t>
            </a:r>
          </a:p>
        </p:txBody>
      </p:sp>
    </p:spTree>
    <p:extLst>
      <p:ext uri="{BB962C8B-B14F-4D97-AF65-F5344CB8AC3E}">
        <p14:creationId xmlns:p14="http://schemas.microsoft.com/office/powerpoint/2010/main" val="12009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81000"/>
            <a:ext cx="8839200" cy="990600"/>
          </a:xfrm>
        </p:spPr>
        <p:txBody>
          <a:bodyPr/>
          <a:lstStyle/>
          <a:p>
            <a:r>
              <a:rPr lang="en-US" b="1" dirty="0"/>
              <a:t>What is a CHA?  </a:t>
            </a:r>
            <a:r>
              <a:rPr lang="en-US" sz="2000" b="1" dirty="0"/>
              <a:t>(vs. CHNA)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9532"/>
            <a:ext cx="109728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systematic way of diagnosing health status, needs, assets              and resources by:</a:t>
            </a:r>
          </a:p>
          <a:p>
            <a:pPr lvl="1"/>
            <a:r>
              <a:rPr lang="en-US" dirty="0"/>
              <a:t>Gathering statistical data</a:t>
            </a:r>
          </a:p>
          <a:p>
            <a:pPr lvl="1"/>
            <a:r>
              <a:rPr lang="en-US" dirty="0"/>
              <a:t>Soliciting perspectives from community members through surveys,        interviews and conversations</a:t>
            </a:r>
          </a:p>
          <a:p>
            <a:pPr lvl="1"/>
            <a:r>
              <a:rPr lang="en-US" dirty="0"/>
              <a:t>Identifying community strengths and resources</a:t>
            </a:r>
          </a:p>
          <a:p>
            <a:r>
              <a:rPr lang="en-US" dirty="0"/>
              <a:t>A report </a:t>
            </a:r>
            <a:r>
              <a:rPr lang="en-US" sz="2400" dirty="0"/>
              <a:t>containing baseline data that can be used to identify                        needs and assets, establish priorities, as well as track changes over time</a:t>
            </a:r>
          </a:p>
          <a:p>
            <a:r>
              <a:rPr lang="en-US" dirty="0"/>
              <a:t>A process </a:t>
            </a:r>
            <a:r>
              <a:rPr lang="en-US" sz="2400" dirty="0"/>
              <a:t>in which the health department, together with community members/partners, get invested in planning change)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86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8C728-9147-C5CC-220A-65CF197A2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do we do them?   </a:t>
            </a:r>
            <a:r>
              <a:rPr lang="en-US" sz="2400" b="1" dirty="0">
                <a:solidFill>
                  <a:schemeClr val="tx1"/>
                </a:solidFill>
              </a:rPr>
              <a:t>Because they…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1E60F-2C34-2849-D33C-F0BB56955E30}"/>
              </a:ext>
            </a:extLst>
          </p:cNvPr>
          <p:cNvSpPr txBox="1">
            <a:spLocks/>
          </p:cNvSpPr>
          <p:nvPr/>
        </p:nvSpPr>
        <p:spPr>
          <a:xfrm>
            <a:off x="1981200" y="1333500"/>
            <a:ext cx="8229600" cy="49911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Make known needs and challenges of residents</a:t>
            </a:r>
          </a:p>
          <a:p>
            <a:r>
              <a:rPr lang="en-US" sz="2000" dirty="0"/>
              <a:t>Create awareness of particular community concerns or issues</a:t>
            </a:r>
          </a:p>
          <a:p>
            <a:r>
              <a:rPr lang="en-US" sz="2000" dirty="0"/>
              <a:t>Pinpoint most vulnerable &amp; at-risk sub populations</a:t>
            </a:r>
          </a:p>
          <a:p>
            <a:r>
              <a:rPr lang="en-US" sz="2000" dirty="0"/>
              <a:t>Identify resources &amp; organizations that may help meet needs</a:t>
            </a:r>
          </a:p>
          <a:p>
            <a:r>
              <a:rPr lang="en-US" sz="2000" dirty="0"/>
              <a:t>Help establish program priorities, goals, and objectives</a:t>
            </a:r>
          </a:p>
          <a:p>
            <a:r>
              <a:rPr lang="en-US" sz="2000" dirty="0"/>
              <a:t>Provide a baseline for an evaluation</a:t>
            </a:r>
          </a:p>
          <a:p>
            <a:r>
              <a:rPr lang="en-US" sz="2000" dirty="0"/>
              <a:t>Provide a systematic basis for which organizational decisions are made</a:t>
            </a:r>
          </a:p>
          <a:p>
            <a:r>
              <a:rPr lang="en-US" sz="2000" dirty="0"/>
              <a:t>Serve as a public relations tool for health department</a:t>
            </a:r>
          </a:p>
          <a:p>
            <a:r>
              <a:rPr lang="en-US" sz="2000" dirty="0"/>
              <a:t>Public health department accreditation requirement &amp; ACA requirement for hospitals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651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do we learn?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609532"/>
            <a:ext cx="8229600" cy="4000499"/>
          </a:xfrm>
        </p:spPr>
        <p:txBody>
          <a:bodyPr>
            <a:noAutofit/>
          </a:bodyPr>
          <a:lstStyle/>
          <a:p>
            <a:r>
              <a:rPr lang="en-US" sz="3200" dirty="0"/>
              <a:t>The main health concerns and challenges in the community as a whole &amp; in specific populations</a:t>
            </a:r>
          </a:p>
          <a:p>
            <a:r>
              <a:rPr lang="en-US" sz="3200" dirty="0"/>
              <a:t>The main reasons for these health challenges and concerns, &amp; uncovered disparities</a:t>
            </a:r>
          </a:p>
          <a:p>
            <a:r>
              <a:rPr lang="en-US" sz="3200" dirty="0"/>
              <a:t>The strengths &amp; assets in the community</a:t>
            </a:r>
          </a:p>
          <a:p>
            <a:r>
              <a:rPr lang="en-US" sz="3200" dirty="0"/>
              <a:t>Where to intervene thru a Community Health Improvement Plan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56662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Community Health Planning</a:t>
            </a:r>
            <a:br>
              <a:rPr lang="en-US" b="1" dirty="0"/>
            </a:br>
            <a:r>
              <a:rPr lang="en-US" b="1" dirty="0"/>
              <a:t>CHA and CHIP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19393890"/>
              </p:ext>
            </p:extLst>
          </p:nvPr>
        </p:nvGraphicFramePr>
        <p:xfrm>
          <a:off x="1234751" y="172243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341F3E3-6856-C91E-0427-6FDAC20B5781}"/>
              </a:ext>
            </a:extLst>
          </p:cNvPr>
          <p:cNvSpPr txBox="1"/>
          <p:nvPr/>
        </p:nvSpPr>
        <p:spPr>
          <a:xfrm>
            <a:off x="1530220" y="2164701"/>
            <a:ext cx="52904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Amasis MT Pro Black" panose="02040A04050005020304" pitchFamily="18" charset="0"/>
              </a:rPr>
              <a:t>Project Management Plan</a:t>
            </a:r>
            <a:endParaRPr lang="en-US" sz="3000" kern="1200" dirty="0">
              <a:solidFill>
                <a:schemeClr val="accent2">
                  <a:lumMod val="75000"/>
                </a:schemeClr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32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50736-9D17-4FB2-5C9F-90E7043DA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54" y="628262"/>
            <a:ext cx="8434247" cy="1320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Social Determinants of Health</a:t>
            </a:r>
            <a:br>
              <a:rPr lang="en-US" b="1" dirty="0"/>
            </a:br>
            <a:br>
              <a:rPr lang="en-US" sz="1600" dirty="0"/>
            </a:br>
            <a:r>
              <a:rPr lang="en-US" sz="1800" dirty="0">
                <a:solidFill>
                  <a:srgbClr val="0D194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dirty="0">
                <a:solidFill>
                  <a:srgbClr val="0D194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conditions in the environments where people are born, live, learn, work, play, worship, and age that affect a wide range of health, functioning, and quality-of-life outcomes and risks*.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30508-3C60-09B7-4835-5F2E828BD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701765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Insecurity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Insecurity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Housing Burden and Affordability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Educational Attainment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 to Care- Oral, Medical, Behavioral Health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Civic Engagement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Racism/Discrimination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Physical/Built Environment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Healthy People 2030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91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CA2B8-3B91-67C7-8C2C-1012DDE9A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681" y="189722"/>
            <a:ext cx="8596668" cy="1320800"/>
          </a:xfrm>
        </p:spPr>
        <p:txBody>
          <a:bodyPr>
            <a:normAutofit/>
          </a:bodyPr>
          <a:lstStyle/>
          <a:p>
            <a:r>
              <a:rPr lang="en-US" b="1" dirty="0"/>
              <a:t>Leading Causes of Death in US</a:t>
            </a:r>
            <a:br>
              <a:rPr lang="en-US" b="1" dirty="0"/>
            </a:br>
            <a:r>
              <a:rPr lang="en-US" sz="2400" b="1" dirty="0"/>
              <a:t>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CF7E64-C68B-6990-FBAB-7B5E377D7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56" y="789468"/>
            <a:ext cx="9664985" cy="606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029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FF527-B40E-7898-2C7A-C7F758F2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Role of Prevention</a:t>
            </a: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  <p:pic>
        <p:nvPicPr>
          <p:cNvPr id="3" name="Picture 2" descr="Timeline&#10;&#10;Description automatically generated">
            <a:extLst>
              <a:ext uri="{FF2B5EF4-FFF2-40B4-BE49-F238E27FC236}">
                <a16:creationId xmlns:a16="http://schemas.microsoft.com/office/drawing/2014/main" id="{CA7ECCF8-FC60-72C6-F18F-4C97B6D7E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013" y="1709283"/>
            <a:ext cx="5943600" cy="500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636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DEF6F9F-FC5F-17FD-7957-3F888A20A029}"/>
              </a:ext>
            </a:extLst>
          </p:cNvPr>
          <p:cNvSpPr txBox="1"/>
          <p:nvPr/>
        </p:nvSpPr>
        <p:spPr>
          <a:xfrm>
            <a:off x="774441" y="60649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Understanding Health Disparities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BFC8B1-5552-0858-E28D-9D7B1576FC56}"/>
              </a:ext>
            </a:extLst>
          </p:cNvPr>
          <p:cNvSpPr txBox="1"/>
          <p:nvPr/>
        </p:nvSpPr>
        <p:spPr>
          <a:xfrm>
            <a:off x="774441" y="1445044"/>
            <a:ext cx="61022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Health disparities include the following:</a:t>
            </a:r>
            <a:endParaRPr lang="en-US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Mortality.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Life expectancy.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Burden of disease.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Mental health.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Uninsured/underinsured.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Lack of access to care. </a:t>
            </a:r>
            <a:r>
              <a:rPr lang="en-US" sz="9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(1)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E6DD50-8CE9-0E48-D820-AB974AD51CE3}"/>
              </a:ext>
            </a:extLst>
          </p:cNvPr>
          <p:cNvSpPr txBox="1"/>
          <p:nvPr/>
        </p:nvSpPr>
        <p:spPr>
          <a:xfrm>
            <a:off x="653143" y="6354147"/>
            <a:ext cx="53837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HealthyPeople.gov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7611E7-D80B-F158-1BD8-FB05C9E5E852}"/>
              </a:ext>
            </a:extLst>
          </p:cNvPr>
          <p:cNvSpPr txBox="1"/>
          <p:nvPr/>
        </p:nvSpPr>
        <p:spPr>
          <a:xfrm>
            <a:off x="653143" y="3943186"/>
            <a:ext cx="6307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02124"/>
                </a:solidFill>
                <a:latin typeface="Roboto" panose="02000000000000000000" pitchFamily="2" charset="0"/>
              </a:rPr>
              <a:t>Health Disparities in populations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Race and ethnicity.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Gender.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Sexual identity and orientation.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Disability status or special health care needs.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02124"/>
                </a:solidFill>
                <a:latin typeface="Roboto" panose="02000000000000000000" pitchFamily="2" charset="0"/>
              </a:rPr>
              <a:t>Geographic location (rural and urban)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6069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226</TotalTime>
  <Words>999</Words>
  <Application>Microsoft Office PowerPoint</Application>
  <PresentationFormat>Widescreen</PresentationFormat>
  <Paragraphs>111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Amasis MT Pro Black</vt:lpstr>
      <vt:lpstr>Arial</vt:lpstr>
      <vt:lpstr>Calibri</vt:lpstr>
      <vt:lpstr>Open Sans</vt:lpstr>
      <vt:lpstr>Roboto</vt:lpstr>
      <vt:lpstr>Trebuchet MS</vt:lpstr>
      <vt:lpstr>Wingdings 3</vt:lpstr>
      <vt:lpstr>Facet</vt:lpstr>
      <vt:lpstr>Community Health Assessments</vt:lpstr>
      <vt:lpstr>What is a CHA?  (vs. CHNA)</vt:lpstr>
      <vt:lpstr>Why do we do them?   Because they…</vt:lpstr>
      <vt:lpstr>What do we learn?</vt:lpstr>
      <vt:lpstr>Community Health Planning CHA and CHIP</vt:lpstr>
      <vt:lpstr>Social Determinants of Health  The conditions in the environments where people are born, live, learn, work, play, worship, and age that affect a wide range of health, functioning, and quality-of-life outcomes and risks*. </vt:lpstr>
      <vt:lpstr>Leading Causes of Death in US  </vt:lpstr>
      <vt:lpstr>Role of Prevention   </vt:lpstr>
      <vt:lpstr>PowerPoint Presentation</vt:lpstr>
      <vt:lpstr>Disparities in Premature Death</vt:lpstr>
      <vt:lpstr>PowerPoint Presentation</vt:lpstr>
      <vt:lpstr>Health Disparities vs. Health Equity</vt:lpstr>
      <vt:lpstr>Collecting Data is a Methodical Process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Health Assessments</dc:title>
  <dc:creator>Laurie Stillman</dc:creator>
  <cp:lastModifiedBy>Laurie Stillman</cp:lastModifiedBy>
  <cp:revision>11</cp:revision>
  <cp:lastPrinted>2022-05-09T12:00:01Z</cp:lastPrinted>
  <dcterms:created xsi:type="dcterms:W3CDTF">2022-05-08T01:27:23Z</dcterms:created>
  <dcterms:modified xsi:type="dcterms:W3CDTF">2022-05-09T12:00:53Z</dcterms:modified>
</cp:coreProperties>
</file>