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87" r:id="rId2"/>
    <p:sldId id="257" r:id="rId3"/>
    <p:sldId id="258" r:id="rId4"/>
    <p:sldId id="256" r:id="rId5"/>
    <p:sldId id="271" r:id="rId6"/>
    <p:sldId id="274" r:id="rId7"/>
    <p:sldId id="285" r:id="rId8"/>
    <p:sldId id="279" r:id="rId9"/>
    <p:sldId id="284" r:id="rId10"/>
    <p:sldId id="278" r:id="rId11"/>
    <p:sldId id="282" r:id="rId12"/>
    <p:sldId id="283" r:id="rId13"/>
    <p:sldId id="277" r:id="rId14"/>
    <p:sldId id="286" r:id="rId15"/>
    <p:sldId id="288" r:id="rId16"/>
    <p:sldId id="289" r:id="rId17"/>
    <p:sldId id="293" r:id="rId18"/>
    <p:sldId id="294" r:id="rId19"/>
    <p:sldId id="295" r:id="rId20"/>
    <p:sldId id="296" r:id="rId21"/>
    <p:sldId id="297" r:id="rId22"/>
    <p:sldId id="298" r:id="rId23"/>
    <p:sldId id="299" r:id="rId24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1" d="100"/>
          <a:sy n="61" d="100"/>
        </p:scale>
        <p:origin x="3216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C83AFF-948E-46AF-8305-E49A2DD53AC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E098E88-ED02-4573-B782-8FE7E3F3D913}">
      <dgm:prSet phldrT="[Text]"/>
      <dgm:spPr/>
      <dgm:t>
        <a:bodyPr/>
        <a:lstStyle/>
        <a:p>
          <a:r>
            <a:rPr lang="en-US" dirty="0"/>
            <a:t>Health Conditions</a:t>
          </a:r>
        </a:p>
      </dgm:t>
    </dgm:pt>
    <dgm:pt modelId="{BB921C70-D1EA-4FF7-927D-1899CCC843D6}" type="parTrans" cxnId="{423DBA83-79D7-435A-B71E-72AC4787CFC4}">
      <dgm:prSet/>
      <dgm:spPr/>
      <dgm:t>
        <a:bodyPr/>
        <a:lstStyle/>
        <a:p>
          <a:endParaRPr lang="en-US"/>
        </a:p>
      </dgm:t>
    </dgm:pt>
    <dgm:pt modelId="{6CEEE8BA-4F6C-4C92-A8BB-97D3D8A12A1D}" type="sibTrans" cxnId="{423DBA83-79D7-435A-B71E-72AC4787CFC4}">
      <dgm:prSet/>
      <dgm:spPr/>
      <dgm:t>
        <a:bodyPr/>
        <a:lstStyle/>
        <a:p>
          <a:endParaRPr lang="en-US"/>
        </a:p>
      </dgm:t>
    </dgm:pt>
    <dgm:pt modelId="{EA4EE6AD-E3D7-40FA-8391-5475FE558690}">
      <dgm:prSet phldrT="[Text]"/>
      <dgm:spPr/>
      <dgm:t>
        <a:bodyPr/>
        <a:lstStyle/>
        <a:p>
          <a:r>
            <a:rPr lang="en-US" dirty="0"/>
            <a:t>Health Behaviors </a:t>
          </a:r>
        </a:p>
      </dgm:t>
    </dgm:pt>
    <dgm:pt modelId="{4118A510-6F51-46C1-9B6F-DE65F7590BD9}" type="parTrans" cxnId="{5DBC3D92-A67E-42C7-BC66-624E2CBC023B}">
      <dgm:prSet/>
      <dgm:spPr/>
      <dgm:t>
        <a:bodyPr/>
        <a:lstStyle/>
        <a:p>
          <a:endParaRPr lang="en-US"/>
        </a:p>
      </dgm:t>
    </dgm:pt>
    <dgm:pt modelId="{509B96ED-8113-4792-BEF1-C79CBA3788DB}" type="sibTrans" cxnId="{5DBC3D92-A67E-42C7-BC66-624E2CBC023B}">
      <dgm:prSet/>
      <dgm:spPr/>
      <dgm:t>
        <a:bodyPr/>
        <a:lstStyle/>
        <a:p>
          <a:endParaRPr lang="en-US"/>
        </a:p>
      </dgm:t>
    </dgm:pt>
    <dgm:pt modelId="{FDF57182-C3E8-465E-8184-A4D9B6D2E849}">
      <dgm:prSet phldrT="[Text]"/>
      <dgm:spPr/>
      <dgm:t>
        <a:bodyPr/>
        <a:lstStyle/>
        <a:p>
          <a:r>
            <a:rPr lang="en-US" dirty="0"/>
            <a:t>Physical and Social Environments</a:t>
          </a:r>
        </a:p>
      </dgm:t>
    </dgm:pt>
    <dgm:pt modelId="{A4961514-0509-44FB-A203-F3FEC63605A6}" type="parTrans" cxnId="{7A7B4541-153C-473F-B4A6-DF8F712C531C}">
      <dgm:prSet/>
      <dgm:spPr/>
      <dgm:t>
        <a:bodyPr/>
        <a:lstStyle/>
        <a:p>
          <a:endParaRPr lang="en-US"/>
        </a:p>
      </dgm:t>
    </dgm:pt>
    <dgm:pt modelId="{7C9E3E8B-980C-4C1C-99FC-86D5A061EA41}" type="sibTrans" cxnId="{7A7B4541-153C-473F-B4A6-DF8F712C531C}">
      <dgm:prSet/>
      <dgm:spPr/>
      <dgm:t>
        <a:bodyPr/>
        <a:lstStyle/>
        <a:p>
          <a:endParaRPr lang="en-US"/>
        </a:p>
      </dgm:t>
    </dgm:pt>
    <dgm:pt modelId="{C11DDC12-E675-4032-9997-F207435C46A4}">
      <dgm:prSet phldrT="[Text]"/>
      <dgm:spPr/>
      <dgm:t>
        <a:bodyPr/>
        <a:lstStyle/>
        <a:p>
          <a:r>
            <a:rPr lang="en-US" dirty="0"/>
            <a:t>Health Systems, Policies &amp; Settings</a:t>
          </a:r>
        </a:p>
      </dgm:t>
    </dgm:pt>
    <dgm:pt modelId="{11BFF475-153C-49C8-870C-5B5F0A5706AD}" type="parTrans" cxnId="{FB7EBB10-2A2C-488E-9024-34C4BA3DA0E9}">
      <dgm:prSet/>
      <dgm:spPr/>
      <dgm:t>
        <a:bodyPr/>
        <a:lstStyle/>
        <a:p>
          <a:endParaRPr lang="en-US"/>
        </a:p>
      </dgm:t>
    </dgm:pt>
    <dgm:pt modelId="{6171860E-CB7A-404A-8B80-3D7F418F3D5E}" type="sibTrans" cxnId="{FB7EBB10-2A2C-488E-9024-34C4BA3DA0E9}">
      <dgm:prSet/>
      <dgm:spPr/>
      <dgm:t>
        <a:bodyPr/>
        <a:lstStyle/>
        <a:p>
          <a:endParaRPr lang="en-US"/>
        </a:p>
      </dgm:t>
    </dgm:pt>
    <dgm:pt modelId="{821A5D95-3596-4D36-98BB-0BF567F47FEE}">
      <dgm:prSet phldrT="[Text]"/>
      <dgm:spPr/>
      <dgm:t>
        <a:bodyPr/>
        <a:lstStyle/>
        <a:p>
          <a:r>
            <a:rPr lang="en-US" dirty="0"/>
            <a:t>Affected Populations</a:t>
          </a:r>
        </a:p>
      </dgm:t>
    </dgm:pt>
    <dgm:pt modelId="{1ACD6591-BFF0-4953-919F-E31DB9ED5A1D}" type="parTrans" cxnId="{D7934A0D-890A-4C60-8599-9EA40B7E9639}">
      <dgm:prSet/>
      <dgm:spPr/>
    </dgm:pt>
    <dgm:pt modelId="{5E1008A4-4055-454F-853A-5DF7844BAB12}" type="sibTrans" cxnId="{D7934A0D-890A-4C60-8599-9EA40B7E9639}">
      <dgm:prSet/>
      <dgm:spPr/>
    </dgm:pt>
    <dgm:pt modelId="{65DBCC1A-0323-4DE8-A926-FCBB9C44511E}" type="pres">
      <dgm:prSet presAssocID="{D9C83AFF-948E-46AF-8305-E49A2DD53AC1}" presName="linear" presStyleCnt="0">
        <dgm:presLayoutVars>
          <dgm:dir/>
          <dgm:animLvl val="lvl"/>
          <dgm:resizeHandles val="exact"/>
        </dgm:presLayoutVars>
      </dgm:prSet>
      <dgm:spPr/>
    </dgm:pt>
    <dgm:pt modelId="{39D298E5-ABB5-4877-9F7E-6DBC03ECD6AD}" type="pres">
      <dgm:prSet presAssocID="{5E098E88-ED02-4573-B782-8FE7E3F3D913}" presName="parentLin" presStyleCnt="0"/>
      <dgm:spPr/>
    </dgm:pt>
    <dgm:pt modelId="{6E09220C-FFFD-4869-8A13-94F17AD06731}" type="pres">
      <dgm:prSet presAssocID="{5E098E88-ED02-4573-B782-8FE7E3F3D913}" presName="parentLeftMargin" presStyleLbl="node1" presStyleIdx="0" presStyleCnt="5"/>
      <dgm:spPr/>
    </dgm:pt>
    <dgm:pt modelId="{2CF3DC34-EC83-4A38-B76C-A6AD6EC1C64D}" type="pres">
      <dgm:prSet presAssocID="{5E098E88-ED02-4573-B782-8FE7E3F3D913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C21A252D-58F8-41B6-BE9A-738E9F59E630}" type="pres">
      <dgm:prSet presAssocID="{5E098E88-ED02-4573-B782-8FE7E3F3D913}" presName="negativeSpace" presStyleCnt="0"/>
      <dgm:spPr/>
    </dgm:pt>
    <dgm:pt modelId="{8E2AAC6E-B097-4D1A-9FBE-3AE800153BA5}" type="pres">
      <dgm:prSet presAssocID="{5E098E88-ED02-4573-B782-8FE7E3F3D913}" presName="childText" presStyleLbl="conFgAcc1" presStyleIdx="0" presStyleCnt="5">
        <dgm:presLayoutVars>
          <dgm:bulletEnabled val="1"/>
        </dgm:presLayoutVars>
      </dgm:prSet>
      <dgm:spPr/>
    </dgm:pt>
    <dgm:pt modelId="{3D92E181-E86C-4075-9929-67CA5AEF6278}" type="pres">
      <dgm:prSet presAssocID="{6CEEE8BA-4F6C-4C92-A8BB-97D3D8A12A1D}" presName="spaceBetweenRectangles" presStyleCnt="0"/>
      <dgm:spPr/>
    </dgm:pt>
    <dgm:pt modelId="{487DFEFC-D545-4FDA-ADE0-581D357AF05D}" type="pres">
      <dgm:prSet presAssocID="{EA4EE6AD-E3D7-40FA-8391-5475FE558690}" presName="parentLin" presStyleCnt="0"/>
      <dgm:spPr/>
    </dgm:pt>
    <dgm:pt modelId="{C9092630-54AE-45FF-91D0-F13162FF31A9}" type="pres">
      <dgm:prSet presAssocID="{EA4EE6AD-E3D7-40FA-8391-5475FE558690}" presName="parentLeftMargin" presStyleLbl="node1" presStyleIdx="0" presStyleCnt="5"/>
      <dgm:spPr/>
    </dgm:pt>
    <dgm:pt modelId="{7BAE75B5-CB28-4FB0-BDDD-B6EAF14902D6}" type="pres">
      <dgm:prSet presAssocID="{EA4EE6AD-E3D7-40FA-8391-5475FE558690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B80F6741-A489-4C65-AE8F-45E902A6F07E}" type="pres">
      <dgm:prSet presAssocID="{EA4EE6AD-E3D7-40FA-8391-5475FE558690}" presName="negativeSpace" presStyleCnt="0"/>
      <dgm:spPr/>
    </dgm:pt>
    <dgm:pt modelId="{9C6AD63F-223B-4781-B783-527DA8747C4C}" type="pres">
      <dgm:prSet presAssocID="{EA4EE6AD-E3D7-40FA-8391-5475FE558690}" presName="childText" presStyleLbl="conFgAcc1" presStyleIdx="1" presStyleCnt="5">
        <dgm:presLayoutVars>
          <dgm:bulletEnabled val="1"/>
        </dgm:presLayoutVars>
      </dgm:prSet>
      <dgm:spPr/>
    </dgm:pt>
    <dgm:pt modelId="{24D593E8-61FF-495B-88F4-7A3F354538FE}" type="pres">
      <dgm:prSet presAssocID="{509B96ED-8113-4792-BEF1-C79CBA3788DB}" presName="spaceBetweenRectangles" presStyleCnt="0"/>
      <dgm:spPr/>
    </dgm:pt>
    <dgm:pt modelId="{31EC22A0-96F2-4C11-AF5A-B97F318015D8}" type="pres">
      <dgm:prSet presAssocID="{FDF57182-C3E8-465E-8184-A4D9B6D2E849}" presName="parentLin" presStyleCnt="0"/>
      <dgm:spPr/>
    </dgm:pt>
    <dgm:pt modelId="{FE29B3DE-9627-49CE-8E98-96F1FE9F0739}" type="pres">
      <dgm:prSet presAssocID="{FDF57182-C3E8-465E-8184-A4D9B6D2E849}" presName="parentLeftMargin" presStyleLbl="node1" presStyleIdx="1" presStyleCnt="5"/>
      <dgm:spPr/>
    </dgm:pt>
    <dgm:pt modelId="{F4A43C8E-4A5B-4255-9406-7186E0ECFBB0}" type="pres">
      <dgm:prSet presAssocID="{FDF57182-C3E8-465E-8184-A4D9B6D2E849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BB72A826-299F-43A8-BB21-91243A73F7E6}" type="pres">
      <dgm:prSet presAssocID="{FDF57182-C3E8-465E-8184-A4D9B6D2E849}" presName="negativeSpace" presStyleCnt="0"/>
      <dgm:spPr/>
    </dgm:pt>
    <dgm:pt modelId="{19296277-4724-4A68-9C4F-287B72803FBD}" type="pres">
      <dgm:prSet presAssocID="{FDF57182-C3E8-465E-8184-A4D9B6D2E849}" presName="childText" presStyleLbl="conFgAcc1" presStyleIdx="2" presStyleCnt="5">
        <dgm:presLayoutVars>
          <dgm:bulletEnabled val="1"/>
        </dgm:presLayoutVars>
      </dgm:prSet>
      <dgm:spPr/>
    </dgm:pt>
    <dgm:pt modelId="{A3433F3C-537B-4CD1-A36E-480C22C3517B}" type="pres">
      <dgm:prSet presAssocID="{7C9E3E8B-980C-4C1C-99FC-86D5A061EA41}" presName="spaceBetweenRectangles" presStyleCnt="0"/>
      <dgm:spPr/>
    </dgm:pt>
    <dgm:pt modelId="{C2A2166C-F02C-4B27-88C5-F18B698FA5A2}" type="pres">
      <dgm:prSet presAssocID="{C11DDC12-E675-4032-9997-F207435C46A4}" presName="parentLin" presStyleCnt="0"/>
      <dgm:spPr/>
    </dgm:pt>
    <dgm:pt modelId="{03A351F1-E32E-4D1B-AA0C-82FD62B2FAD1}" type="pres">
      <dgm:prSet presAssocID="{C11DDC12-E675-4032-9997-F207435C46A4}" presName="parentLeftMargin" presStyleLbl="node1" presStyleIdx="2" presStyleCnt="5"/>
      <dgm:spPr/>
    </dgm:pt>
    <dgm:pt modelId="{15643384-F3E7-4D86-BABE-A15DE4C32939}" type="pres">
      <dgm:prSet presAssocID="{C11DDC12-E675-4032-9997-F207435C46A4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A2E26E56-4295-462F-857E-7D9AFB443477}" type="pres">
      <dgm:prSet presAssocID="{C11DDC12-E675-4032-9997-F207435C46A4}" presName="negativeSpace" presStyleCnt="0"/>
      <dgm:spPr/>
    </dgm:pt>
    <dgm:pt modelId="{BAD5A26C-3F05-4093-A140-27164ADB8FCC}" type="pres">
      <dgm:prSet presAssocID="{C11DDC12-E675-4032-9997-F207435C46A4}" presName="childText" presStyleLbl="conFgAcc1" presStyleIdx="3" presStyleCnt="5">
        <dgm:presLayoutVars>
          <dgm:bulletEnabled val="1"/>
        </dgm:presLayoutVars>
      </dgm:prSet>
      <dgm:spPr/>
    </dgm:pt>
    <dgm:pt modelId="{F713EEBA-0A56-4E28-9C61-62E460A0BAC2}" type="pres">
      <dgm:prSet presAssocID="{6171860E-CB7A-404A-8B80-3D7F418F3D5E}" presName="spaceBetweenRectangles" presStyleCnt="0"/>
      <dgm:spPr/>
    </dgm:pt>
    <dgm:pt modelId="{9C6BC4C6-AABD-4DB6-B1BB-D04D0ED2B5B8}" type="pres">
      <dgm:prSet presAssocID="{821A5D95-3596-4D36-98BB-0BF567F47FEE}" presName="parentLin" presStyleCnt="0"/>
      <dgm:spPr/>
    </dgm:pt>
    <dgm:pt modelId="{D2450867-8A5A-45DD-B1A0-2EB64BAC2742}" type="pres">
      <dgm:prSet presAssocID="{821A5D95-3596-4D36-98BB-0BF567F47FEE}" presName="parentLeftMargin" presStyleLbl="node1" presStyleIdx="3" presStyleCnt="5"/>
      <dgm:spPr/>
    </dgm:pt>
    <dgm:pt modelId="{A947A85C-6F4D-4DE5-BAB7-8A7AEBE2E4A7}" type="pres">
      <dgm:prSet presAssocID="{821A5D95-3596-4D36-98BB-0BF567F47FEE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555043AF-EDF8-4A21-8AF6-11D213B64720}" type="pres">
      <dgm:prSet presAssocID="{821A5D95-3596-4D36-98BB-0BF567F47FEE}" presName="negativeSpace" presStyleCnt="0"/>
      <dgm:spPr/>
    </dgm:pt>
    <dgm:pt modelId="{F6DF61BA-AFDA-46C4-A19D-DB052213EC3B}" type="pres">
      <dgm:prSet presAssocID="{821A5D95-3596-4D36-98BB-0BF567F47FEE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45094400-00D2-4590-A382-34B19D8F5558}" type="presOf" srcId="{FDF57182-C3E8-465E-8184-A4D9B6D2E849}" destId="{F4A43C8E-4A5B-4255-9406-7186E0ECFBB0}" srcOrd="1" destOrd="0" presId="urn:microsoft.com/office/officeart/2005/8/layout/list1"/>
    <dgm:cxn modelId="{CCB82602-5BD0-472D-AE74-D14A1C38F54F}" type="presOf" srcId="{EA4EE6AD-E3D7-40FA-8391-5475FE558690}" destId="{C9092630-54AE-45FF-91D0-F13162FF31A9}" srcOrd="0" destOrd="0" presId="urn:microsoft.com/office/officeart/2005/8/layout/list1"/>
    <dgm:cxn modelId="{3E1F810B-527D-4A6D-B8ED-18839242849B}" type="presOf" srcId="{D9C83AFF-948E-46AF-8305-E49A2DD53AC1}" destId="{65DBCC1A-0323-4DE8-A926-FCBB9C44511E}" srcOrd="0" destOrd="0" presId="urn:microsoft.com/office/officeart/2005/8/layout/list1"/>
    <dgm:cxn modelId="{D7934A0D-890A-4C60-8599-9EA40B7E9639}" srcId="{D9C83AFF-948E-46AF-8305-E49A2DD53AC1}" destId="{821A5D95-3596-4D36-98BB-0BF567F47FEE}" srcOrd="4" destOrd="0" parTransId="{1ACD6591-BFF0-4953-919F-E31DB9ED5A1D}" sibTransId="{5E1008A4-4055-454F-853A-5DF7844BAB12}"/>
    <dgm:cxn modelId="{FB7EBB10-2A2C-488E-9024-34C4BA3DA0E9}" srcId="{D9C83AFF-948E-46AF-8305-E49A2DD53AC1}" destId="{C11DDC12-E675-4032-9997-F207435C46A4}" srcOrd="3" destOrd="0" parTransId="{11BFF475-153C-49C8-870C-5B5F0A5706AD}" sibTransId="{6171860E-CB7A-404A-8B80-3D7F418F3D5E}"/>
    <dgm:cxn modelId="{81D53E18-A263-42F4-9009-E203956F7DEC}" type="presOf" srcId="{5E098E88-ED02-4573-B782-8FE7E3F3D913}" destId="{6E09220C-FFFD-4869-8A13-94F17AD06731}" srcOrd="0" destOrd="0" presId="urn:microsoft.com/office/officeart/2005/8/layout/list1"/>
    <dgm:cxn modelId="{E84E8421-8FB6-42F4-813A-AE02CBAF42D3}" type="presOf" srcId="{EA4EE6AD-E3D7-40FA-8391-5475FE558690}" destId="{7BAE75B5-CB28-4FB0-BDDD-B6EAF14902D6}" srcOrd="1" destOrd="0" presId="urn:microsoft.com/office/officeart/2005/8/layout/list1"/>
    <dgm:cxn modelId="{77EEA233-ED6B-45DB-B064-8EC9F9D7E6A9}" type="presOf" srcId="{821A5D95-3596-4D36-98BB-0BF567F47FEE}" destId="{D2450867-8A5A-45DD-B1A0-2EB64BAC2742}" srcOrd="0" destOrd="0" presId="urn:microsoft.com/office/officeart/2005/8/layout/list1"/>
    <dgm:cxn modelId="{7A7B4541-153C-473F-B4A6-DF8F712C531C}" srcId="{D9C83AFF-948E-46AF-8305-E49A2DD53AC1}" destId="{FDF57182-C3E8-465E-8184-A4D9B6D2E849}" srcOrd="2" destOrd="0" parTransId="{A4961514-0509-44FB-A203-F3FEC63605A6}" sibTransId="{7C9E3E8B-980C-4C1C-99FC-86D5A061EA41}"/>
    <dgm:cxn modelId="{3EAAD080-DDB7-4473-8AF7-162502FB040A}" type="presOf" srcId="{C11DDC12-E675-4032-9997-F207435C46A4}" destId="{03A351F1-E32E-4D1B-AA0C-82FD62B2FAD1}" srcOrd="0" destOrd="0" presId="urn:microsoft.com/office/officeart/2005/8/layout/list1"/>
    <dgm:cxn modelId="{423DBA83-79D7-435A-B71E-72AC4787CFC4}" srcId="{D9C83AFF-948E-46AF-8305-E49A2DD53AC1}" destId="{5E098E88-ED02-4573-B782-8FE7E3F3D913}" srcOrd="0" destOrd="0" parTransId="{BB921C70-D1EA-4FF7-927D-1899CCC843D6}" sibTransId="{6CEEE8BA-4F6C-4C92-A8BB-97D3D8A12A1D}"/>
    <dgm:cxn modelId="{5DBC3D92-A67E-42C7-BC66-624E2CBC023B}" srcId="{D9C83AFF-948E-46AF-8305-E49A2DD53AC1}" destId="{EA4EE6AD-E3D7-40FA-8391-5475FE558690}" srcOrd="1" destOrd="0" parTransId="{4118A510-6F51-46C1-9B6F-DE65F7590BD9}" sibTransId="{509B96ED-8113-4792-BEF1-C79CBA3788DB}"/>
    <dgm:cxn modelId="{36E9B9CC-D03C-4FD3-B1AD-8FA44F0800CF}" type="presOf" srcId="{C11DDC12-E675-4032-9997-F207435C46A4}" destId="{15643384-F3E7-4D86-BABE-A15DE4C32939}" srcOrd="1" destOrd="0" presId="urn:microsoft.com/office/officeart/2005/8/layout/list1"/>
    <dgm:cxn modelId="{5679A6D0-D2E9-4132-8D74-E6088608938F}" type="presOf" srcId="{5E098E88-ED02-4573-B782-8FE7E3F3D913}" destId="{2CF3DC34-EC83-4A38-B76C-A6AD6EC1C64D}" srcOrd="1" destOrd="0" presId="urn:microsoft.com/office/officeart/2005/8/layout/list1"/>
    <dgm:cxn modelId="{14A7E8D1-EF88-45C9-A9B5-74261EFB5F64}" type="presOf" srcId="{FDF57182-C3E8-465E-8184-A4D9B6D2E849}" destId="{FE29B3DE-9627-49CE-8E98-96F1FE9F0739}" srcOrd="0" destOrd="0" presId="urn:microsoft.com/office/officeart/2005/8/layout/list1"/>
    <dgm:cxn modelId="{AE68AFF2-B39F-498D-BC1C-8523BC6B1FE7}" type="presOf" srcId="{821A5D95-3596-4D36-98BB-0BF567F47FEE}" destId="{A947A85C-6F4D-4DE5-BAB7-8A7AEBE2E4A7}" srcOrd="1" destOrd="0" presId="urn:microsoft.com/office/officeart/2005/8/layout/list1"/>
    <dgm:cxn modelId="{02EC2870-87CD-4A18-8D62-3D6758D89542}" type="presParOf" srcId="{65DBCC1A-0323-4DE8-A926-FCBB9C44511E}" destId="{39D298E5-ABB5-4877-9F7E-6DBC03ECD6AD}" srcOrd="0" destOrd="0" presId="urn:microsoft.com/office/officeart/2005/8/layout/list1"/>
    <dgm:cxn modelId="{B3B625CF-1EAF-48A3-9E7E-2B062F8F7A36}" type="presParOf" srcId="{39D298E5-ABB5-4877-9F7E-6DBC03ECD6AD}" destId="{6E09220C-FFFD-4869-8A13-94F17AD06731}" srcOrd="0" destOrd="0" presId="urn:microsoft.com/office/officeart/2005/8/layout/list1"/>
    <dgm:cxn modelId="{27FBFAE2-F7BA-4040-8FBF-DE01B9C3EA35}" type="presParOf" srcId="{39D298E5-ABB5-4877-9F7E-6DBC03ECD6AD}" destId="{2CF3DC34-EC83-4A38-B76C-A6AD6EC1C64D}" srcOrd="1" destOrd="0" presId="urn:microsoft.com/office/officeart/2005/8/layout/list1"/>
    <dgm:cxn modelId="{4415E19D-E099-439C-AB54-E69AAF4779FB}" type="presParOf" srcId="{65DBCC1A-0323-4DE8-A926-FCBB9C44511E}" destId="{C21A252D-58F8-41B6-BE9A-738E9F59E630}" srcOrd="1" destOrd="0" presId="urn:microsoft.com/office/officeart/2005/8/layout/list1"/>
    <dgm:cxn modelId="{91788AED-BE77-4DCC-B52D-41CA80005CC8}" type="presParOf" srcId="{65DBCC1A-0323-4DE8-A926-FCBB9C44511E}" destId="{8E2AAC6E-B097-4D1A-9FBE-3AE800153BA5}" srcOrd="2" destOrd="0" presId="urn:microsoft.com/office/officeart/2005/8/layout/list1"/>
    <dgm:cxn modelId="{3FA7A3F2-C10F-4E02-884F-B06A8AE67817}" type="presParOf" srcId="{65DBCC1A-0323-4DE8-A926-FCBB9C44511E}" destId="{3D92E181-E86C-4075-9929-67CA5AEF6278}" srcOrd="3" destOrd="0" presId="urn:microsoft.com/office/officeart/2005/8/layout/list1"/>
    <dgm:cxn modelId="{1A24C6F0-4A09-4796-8905-D21FDBFD69E2}" type="presParOf" srcId="{65DBCC1A-0323-4DE8-A926-FCBB9C44511E}" destId="{487DFEFC-D545-4FDA-ADE0-581D357AF05D}" srcOrd="4" destOrd="0" presId="urn:microsoft.com/office/officeart/2005/8/layout/list1"/>
    <dgm:cxn modelId="{C5B04529-0080-46EE-9C04-46F1D3967206}" type="presParOf" srcId="{487DFEFC-D545-4FDA-ADE0-581D357AF05D}" destId="{C9092630-54AE-45FF-91D0-F13162FF31A9}" srcOrd="0" destOrd="0" presId="urn:microsoft.com/office/officeart/2005/8/layout/list1"/>
    <dgm:cxn modelId="{021F0855-2A28-4CFF-A396-7EE696D76AF4}" type="presParOf" srcId="{487DFEFC-D545-4FDA-ADE0-581D357AF05D}" destId="{7BAE75B5-CB28-4FB0-BDDD-B6EAF14902D6}" srcOrd="1" destOrd="0" presId="urn:microsoft.com/office/officeart/2005/8/layout/list1"/>
    <dgm:cxn modelId="{2F72EF9E-C168-4C97-99AF-345D429AD342}" type="presParOf" srcId="{65DBCC1A-0323-4DE8-A926-FCBB9C44511E}" destId="{B80F6741-A489-4C65-AE8F-45E902A6F07E}" srcOrd="5" destOrd="0" presId="urn:microsoft.com/office/officeart/2005/8/layout/list1"/>
    <dgm:cxn modelId="{260D5BB4-2984-4B8D-936C-BAB9BAB21E1F}" type="presParOf" srcId="{65DBCC1A-0323-4DE8-A926-FCBB9C44511E}" destId="{9C6AD63F-223B-4781-B783-527DA8747C4C}" srcOrd="6" destOrd="0" presId="urn:microsoft.com/office/officeart/2005/8/layout/list1"/>
    <dgm:cxn modelId="{606227FA-CC9F-4DFA-A621-4F6B7CD367EA}" type="presParOf" srcId="{65DBCC1A-0323-4DE8-A926-FCBB9C44511E}" destId="{24D593E8-61FF-495B-88F4-7A3F354538FE}" srcOrd="7" destOrd="0" presId="urn:microsoft.com/office/officeart/2005/8/layout/list1"/>
    <dgm:cxn modelId="{5E9EAE82-F0CC-4671-804B-F39848073CD5}" type="presParOf" srcId="{65DBCC1A-0323-4DE8-A926-FCBB9C44511E}" destId="{31EC22A0-96F2-4C11-AF5A-B97F318015D8}" srcOrd="8" destOrd="0" presId="urn:microsoft.com/office/officeart/2005/8/layout/list1"/>
    <dgm:cxn modelId="{7395E14E-BA36-4020-9F3E-F14D43974930}" type="presParOf" srcId="{31EC22A0-96F2-4C11-AF5A-B97F318015D8}" destId="{FE29B3DE-9627-49CE-8E98-96F1FE9F0739}" srcOrd="0" destOrd="0" presId="urn:microsoft.com/office/officeart/2005/8/layout/list1"/>
    <dgm:cxn modelId="{46F79C91-DF12-425E-9AE3-E2F9E3A29D52}" type="presParOf" srcId="{31EC22A0-96F2-4C11-AF5A-B97F318015D8}" destId="{F4A43C8E-4A5B-4255-9406-7186E0ECFBB0}" srcOrd="1" destOrd="0" presId="urn:microsoft.com/office/officeart/2005/8/layout/list1"/>
    <dgm:cxn modelId="{0D607E30-048E-4F07-9A5C-93F67B96E9B9}" type="presParOf" srcId="{65DBCC1A-0323-4DE8-A926-FCBB9C44511E}" destId="{BB72A826-299F-43A8-BB21-91243A73F7E6}" srcOrd="9" destOrd="0" presId="urn:microsoft.com/office/officeart/2005/8/layout/list1"/>
    <dgm:cxn modelId="{37F2B847-CD15-4066-B94C-9A82ECD0AB12}" type="presParOf" srcId="{65DBCC1A-0323-4DE8-A926-FCBB9C44511E}" destId="{19296277-4724-4A68-9C4F-287B72803FBD}" srcOrd="10" destOrd="0" presId="urn:microsoft.com/office/officeart/2005/8/layout/list1"/>
    <dgm:cxn modelId="{FA34A3BF-D2B8-4402-982E-8F39E66909CA}" type="presParOf" srcId="{65DBCC1A-0323-4DE8-A926-FCBB9C44511E}" destId="{A3433F3C-537B-4CD1-A36E-480C22C3517B}" srcOrd="11" destOrd="0" presId="urn:microsoft.com/office/officeart/2005/8/layout/list1"/>
    <dgm:cxn modelId="{2747452A-800E-4A90-9C52-CFB13628ED9E}" type="presParOf" srcId="{65DBCC1A-0323-4DE8-A926-FCBB9C44511E}" destId="{C2A2166C-F02C-4B27-88C5-F18B698FA5A2}" srcOrd="12" destOrd="0" presId="urn:microsoft.com/office/officeart/2005/8/layout/list1"/>
    <dgm:cxn modelId="{AA73B833-0236-4FE1-8D8D-794CBFF642EA}" type="presParOf" srcId="{C2A2166C-F02C-4B27-88C5-F18B698FA5A2}" destId="{03A351F1-E32E-4D1B-AA0C-82FD62B2FAD1}" srcOrd="0" destOrd="0" presId="urn:microsoft.com/office/officeart/2005/8/layout/list1"/>
    <dgm:cxn modelId="{BA12CE91-55FB-46DC-8230-D0A46E8C03CA}" type="presParOf" srcId="{C2A2166C-F02C-4B27-88C5-F18B698FA5A2}" destId="{15643384-F3E7-4D86-BABE-A15DE4C32939}" srcOrd="1" destOrd="0" presId="urn:microsoft.com/office/officeart/2005/8/layout/list1"/>
    <dgm:cxn modelId="{5C51AEE8-0283-455D-ACCF-305D4B1B4BAC}" type="presParOf" srcId="{65DBCC1A-0323-4DE8-A926-FCBB9C44511E}" destId="{A2E26E56-4295-462F-857E-7D9AFB443477}" srcOrd="13" destOrd="0" presId="urn:microsoft.com/office/officeart/2005/8/layout/list1"/>
    <dgm:cxn modelId="{DE36BEF2-8D47-4A96-85C1-15359ADC927F}" type="presParOf" srcId="{65DBCC1A-0323-4DE8-A926-FCBB9C44511E}" destId="{BAD5A26C-3F05-4093-A140-27164ADB8FCC}" srcOrd="14" destOrd="0" presId="urn:microsoft.com/office/officeart/2005/8/layout/list1"/>
    <dgm:cxn modelId="{C2E20218-DA26-4CAD-9328-B07AD9F3B5B1}" type="presParOf" srcId="{65DBCC1A-0323-4DE8-A926-FCBB9C44511E}" destId="{F713EEBA-0A56-4E28-9C61-62E460A0BAC2}" srcOrd="15" destOrd="0" presId="urn:microsoft.com/office/officeart/2005/8/layout/list1"/>
    <dgm:cxn modelId="{CA157B96-1D3F-4B6A-A2AE-B36A518FF051}" type="presParOf" srcId="{65DBCC1A-0323-4DE8-A926-FCBB9C44511E}" destId="{9C6BC4C6-AABD-4DB6-B1BB-D04D0ED2B5B8}" srcOrd="16" destOrd="0" presId="urn:microsoft.com/office/officeart/2005/8/layout/list1"/>
    <dgm:cxn modelId="{6597B0DC-B086-45F5-AAAC-EF3D4F55B6E2}" type="presParOf" srcId="{9C6BC4C6-AABD-4DB6-B1BB-D04D0ED2B5B8}" destId="{D2450867-8A5A-45DD-B1A0-2EB64BAC2742}" srcOrd="0" destOrd="0" presId="urn:microsoft.com/office/officeart/2005/8/layout/list1"/>
    <dgm:cxn modelId="{EF2D8819-BC58-4258-B4BE-D6164F13E8FF}" type="presParOf" srcId="{9C6BC4C6-AABD-4DB6-B1BB-D04D0ED2B5B8}" destId="{A947A85C-6F4D-4DE5-BAB7-8A7AEBE2E4A7}" srcOrd="1" destOrd="0" presId="urn:microsoft.com/office/officeart/2005/8/layout/list1"/>
    <dgm:cxn modelId="{5E531141-7E56-4A93-B7E7-8C8257596C34}" type="presParOf" srcId="{65DBCC1A-0323-4DE8-A926-FCBB9C44511E}" destId="{555043AF-EDF8-4A21-8AF6-11D213B64720}" srcOrd="17" destOrd="0" presId="urn:microsoft.com/office/officeart/2005/8/layout/list1"/>
    <dgm:cxn modelId="{45BB57AF-7C6B-44FA-B3D8-E9AB9AAE3C41}" type="presParOf" srcId="{65DBCC1A-0323-4DE8-A926-FCBB9C44511E}" destId="{F6DF61BA-AFDA-46C4-A19D-DB052213EC3B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2AAC6E-B097-4D1A-9FBE-3AE800153BA5}">
      <dsp:nvSpPr>
        <dsp:cNvPr id="0" name=""/>
        <dsp:cNvSpPr/>
      </dsp:nvSpPr>
      <dsp:spPr>
        <a:xfrm>
          <a:off x="0" y="309738"/>
          <a:ext cx="8596312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F3DC34-EC83-4A38-B76C-A6AD6EC1C64D}">
      <dsp:nvSpPr>
        <dsp:cNvPr id="0" name=""/>
        <dsp:cNvSpPr/>
      </dsp:nvSpPr>
      <dsp:spPr>
        <a:xfrm>
          <a:off x="429815" y="58818"/>
          <a:ext cx="6017418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444" tIns="0" rIns="227444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Health Conditions</a:t>
          </a:r>
        </a:p>
      </dsp:txBody>
      <dsp:txXfrm>
        <a:off x="454313" y="83316"/>
        <a:ext cx="5968422" cy="452844"/>
      </dsp:txXfrm>
    </dsp:sp>
    <dsp:sp modelId="{9C6AD63F-223B-4781-B783-527DA8747C4C}">
      <dsp:nvSpPr>
        <dsp:cNvPr id="0" name=""/>
        <dsp:cNvSpPr/>
      </dsp:nvSpPr>
      <dsp:spPr>
        <a:xfrm>
          <a:off x="0" y="1080858"/>
          <a:ext cx="8596312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AE75B5-CB28-4FB0-BDDD-B6EAF14902D6}">
      <dsp:nvSpPr>
        <dsp:cNvPr id="0" name=""/>
        <dsp:cNvSpPr/>
      </dsp:nvSpPr>
      <dsp:spPr>
        <a:xfrm>
          <a:off x="429815" y="829938"/>
          <a:ext cx="6017418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444" tIns="0" rIns="227444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Health Behaviors </a:t>
          </a:r>
        </a:p>
      </dsp:txBody>
      <dsp:txXfrm>
        <a:off x="454313" y="854436"/>
        <a:ext cx="5968422" cy="452844"/>
      </dsp:txXfrm>
    </dsp:sp>
    <dsp:sp modelId="{19296277-4724-4A68-9C4F-287B72803FBD}">
      <dsp:nvSpPr>
        <dsp:cNvPr id="0" name=""/>
        <dsp:cNvSpPr/>
      </dsp:nvSpPr>
      <dsp:spPr>
        <a:xfrm>
          <a:off x="0" y="1851978"/>
          <a:ext cx="8596312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A43C8E-4A5B-4255-9406-7186E0ECFBB0}">
      <dsp:nvSpPr>
        <dsp:cNvPr id="0" name=""/>
        <dsp:cNvSpPr/>
      </dsp:nvSpPr>
      <dsp:spPr>
        <a:xfrm>
          <a:off x="429815" y="1601058"/>
          <a:ext cx="6017418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444" tIns="0" rIns="227444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Physical and Social Environments</a:t>
          </a:r>
        </a:p>
      </dsp:txBody>
      <dsp:txXfrm>
        <a:off x="454313" y="1625556"/>
        <a:ext cx="5968422" cy="452844"/>
      </dsp:txXfrm>
    </dsp:sp>
    <dsp:sp modelId="{BAD5A26C-3F05-4093-A140-27164ADB8FCC}">
      <dsp:nvSpPr>
        <dsp:cNvPr id="0" name=""/>
        <dsp:cNvSpPr/>
      </dsp:nvSpPr>
      <dsp:spPr>
        <a:xfrm>
          <a:off x="0" y="2623098"/>
          <a:ext cx="8596312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643384-F3E7-4D86-BABE-A15DE4C32939}">
      <dsp:nvSpPr>
        <dsp:cNvPr id="0" name=""/>
        <dsp:cNvSpPr/>
      </dsp:nvSpPr>
      <dsp:spPr>
        <a:xfrm>
          <a:off x="429815" y="2372178"/>
          <a:ext cx="6017418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444" tIns="0" rIns="227444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Health Systems, Policies &amp; Settings</a:t>
          </a:r>
        </a:p>
      </dsp:txBody>
      <dsp:txXfrm>
        <a:off x="454313" y="2396676"/>
        <a:ext cx="5968422" cy="452844"/>
      </dsp:txXfrm>
    </dsp:sp>
    <dsp:sp modelId="{F6DF61BA-AFDA-46C4-A19D-DB052213EC3B}">
      <dsp:nvSpPr>
        <dsp:cNvPr id="0" name=""/>
        <dsp:cNvSpPr/>
      </dsp:nvSpPr>
      <dsp:spPr>
        <a:xfrm>
          <a:off x="0" y="3394218"/>
          <a:ext cx="8596312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47A85C-6F4D-4DE5-BAB7-8A7AEBE2E4A7}">
      <dsp:nvSpPr>
        <dsp:cNvPr id="0" name=""/>
        <dsp:cNvSpPr/>
      </dsp:nvSpPr>
      <dsp:spPr>
        <a:xfrm>
          <a:off x="429815" y="3143298"/>
          <a:ext cx="6017418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444" tIns="0" rIns="227444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Affected Populations</a:t>
          </a:r>
        </a:p>
      </dsp:txBody>
      <dsp:txXfrm>
        <a:off x="454313" y="3167796"/>
        <a:ext cx="5968422" cy="4528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DB49C0B-A850-4726-8660-97264CB6D95A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5604F57-F0C5-451F-8F75-D1D76DF17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244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dirty="0"/>
              <a:t>So what exactly do we mean when we refer to a community health needs assessment?</a:t>
            </a:r>
          </a:p>
          <a:p>
            <a:endParaRPr lang="en-US" sz="1600" dirty="0"/>
          </a:p>
          <a:p>
            <a:r>
              <a:rPr lang="en-US" sz="1600" dirty="0"/>
              <a:t>A CHNA is a systematic way of identifying needs and resources by:</a:t>
            </a:r>
          </a:p>
          <a:p>
            <a:pPr lvl="1"/>
            <a:r>
              <a:rPr lang="en-US" sz="1600" dirty="0"/>
              <a:t>-Gathering statistical data</a:t>
            </a:r>
          </a:p>
          <a:p>
            <a:pPr lvl="1"/>
            <a:r>
              <a:rPr lang="en-US" sz="1600" dirty="0"/>
              <a:t>-Soliciting perspectives from community members</a:t>
            </a:r>
          </a:p>
          <a:p>
            <a:pPr lvl="1"/>
            <a:r>
              <a:rPr lang="en-US" sz="1600" dirty="0"/>
              <a:t>-Collecting information about community resources</a:t>
            </a:r>
          </a:p>
          <a:p>
            <a:pPr lvl="1"/>
            <a:endParaRPr lang="en-US" sz="1600" dirty="0"/>
          </a:p>
          <a:p>
            <a:r>
              <a:rPr lang="en-US" sz="1600" dirty="0"/>
              <a:t>Once complete, you have a product in which your baseline data collected can be used to track and measure changes, and it’s also a process whereby you work collaboratively with community members, partners, and/or coalitions to address issues affecting their well being. Community members are seen as expert, equal partners in this process.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5C5C6-372C-4FFE-AC45-78675A3B029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8345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dirty="0"/>
              <a:t>CHNAs help inform us in several different ways. They tell us:</a:t>
            </a:r>
          </a:p>
          <a:p>
            <a:r>
              <a:rPr lang="en-US" sz="1600" dirty="0"/>
              <a:t>-What the main health concerns are in the community</a:t>
            </a:r>
          </a:p>
          <a:p>
            <a:r>
              <a:rPr lang="en-US" sz="1600" dirty="0"/>
              <a:t>-The main reasons for these health concerns</a:t>
            </a:r>
          </a:p>
          <a:p>
            <a:r>
              <a:rPr lang="en-US" sz="1600" dirty="0"/>
              <a:t>-The strengths/assets in the community</a:t>
            </a:r>
          </a:p>
          <a:p>
            <a:r>
              <a:rPr lang="en-US" sz="1600" dirty="0"/>
              <a:t>-Where we might want to intervene to create change</a:t>
            </a:r>
          </a:p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5C5C6-372C-4FFE-AC45-78675A3B029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6039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Financial Insecurity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Food Insecurity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Housing Burden and Affordability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Educational Attainment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Access to Care- Oral, Medical, Behavioral Health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Transportation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Social Envt and Civic Engagement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Racism/Discrimination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Physical/Built Environment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604F57-F0C5-451F-8F75-D1D76DF1739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969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835B-61FD-4889-A15C-FE2D75B1FF84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9C9A0-742D-4E7C-93E5-A0DE5071B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803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835B-61FD-4889-A15C-FE2D75B1FF84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9C9A0-742D-4E7C-93E5-A0DE5071B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483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835B-61FD-4889-A15C-FE2D75B1FF84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9C9A0-742D-4E7C-93E5-A0DE5071B567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510455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835B-61FD-4889-A15C-FE2D75B1FF84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9C9A0-742D-4E7C-93E5-A0DE5071B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742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835B-61FD-4889-A15C-FE2D75B1FF84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9C9A0-742D-4E7C-93E5-A0DE5071B56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531359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835B-61FD-4889-A15C-FE2D75B1FF84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9C9A0-742D-4E7C-93E5-A0DE5071B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6561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835B-61FD-4889-A15C-FE2D75B1FF84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9C9A0-742D-4E7C-93E5-A0DE5071B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394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835B-61FD-4889-A15C-FE2D75B1FF84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9C9A0-742D-4E7C-93E5-A0DE5071B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3008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DD280C-4C7A-4A78-97D9-73E815FE8199}" type="datetimeFigureOut">
              <a:rPr lang="en-US" smtClean="0"/>
              <a:pPr>
                <a:defRPr/>
              </a:pPr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E7A0C4-7B6E-4AA0-B937-25DB1836DB5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775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835B-61FD-4889-A15C-FE2D75B1FF84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9C9A0-742D-4E7C-93E5-A0DE5071B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370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835B-61FD-4889-A15C-FE2D75B1FF84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9C9A0-742D-4E7C-93E5-A0DE5071B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794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835B-61FD-4889-A15C-FE2D75B1FF84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9C9A0-742D-4E7C-93E5-A0DE5071B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537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835B-61FD-4889-A15C-FE2D75B1FF84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9C9A0-742D-4E7C-93E5-A0DE5071B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368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835B-61FD-4889-A15C-FE2D75B1FF84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9C9A0-742D-4E7C-93E5-A0DE5071B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394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835B-61FD-4889-A15C-FE2D75B1FF84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9C9A0-742D-4E7C-93E5-A0DE5071B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915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835B-61FD-4889-A15C-FE2D75B1FF84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9C9A0-742D-4E7C-93E5-A0DE5071B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708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835B-61FD-4889-A15C-FE2D75B1FF84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9C9A0-742D-4E7C-93E5-A0DE5071B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095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6835B-61FD-4889-A15C-FE2D75B1FF84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D29C9A0-742D-4E7C-93E5-A0DE5071B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419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capip.org/diabetes/page64/" TargetMode="External"/><Relationship Id="rId2" Type="http://schemas.openxmlformats.org/officeDocument/2006/relationships/hyperlink" Target="https://www.cdc.gov/nccdphp/dnpao/state-local-programs/reach/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icpedia.org/highway-signs/s/strategy.html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4.xml"/><Relationship Id="rId4" Type="http://schemas.openxmlformats.org/officeDocument/2006/relationships/hyperlink" Target="https://creativecommons.org/licenses/by-sa/3.0/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rbrase@norwoodma.gov" TargetMode="External"/><Relationship Id="rId2" Type="http://schemas.openxmlformats.org/officeDocument/2006/relationships/hyperlink" Target="mailto:Laurie.stillman@gmail.com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amullen@norwoodma.gov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2" name="Picture 5">
            <a:extLst>
              <a:ext uri="{FF2B5EF4-FFF2-40B4-BE49-F238E27FC236}">
                <a16:creationId xmlns:a16="http://schemas.microsoft.com/office/drawing/2014/main" id="{BC58419A-9C9E-3B8E-2592-FE6762FBD0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4678" y="1108992"/>
            <a:ext cx="2211355" cy="1848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5">
            <a:extLst>
              <a:ext uri="{FF2B5EF4-FFF2-40B4-BE49-F238E27FC236}">
                <a16:creationId xmlns:a16="http://schemas.microsoft.com/office/drawing/2014/main" id="{B9234246-B280-366F-62A7-0FF502FEB6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5449" y="328444"/>
            <a:ext cx="85250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TOWN OF MILTON HEALTH DEPARTMENT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B4C0CE3-ED62-172F-68FF-F77FB3ED1883}"/>
              </a:ext>
            </a:extLst>
          </p:cNvPr>
          <p:cNvSpPr txBox="1"/>
          <p:nvPr/>
        </p:nvSpPr>
        <p:spPr>
          <a:xfrm>
            <a:off x="315686" y="3563369"/>
            <a:ext cx="9994641" cy="193899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oper Black" panose="0208090404030B020404" pitchFamily="18" charset="0"/>
              </a:rPr>
              <a:t>								WELCOME!</a:t>
            </a:r>
          </a:p>
          <a:p>
            <a:endParaRPr lang="en-US" sz="4000" dirty="0">
              <a:solidFill>
                <a:srgbClr val="FF0000"/>
              </a:solidFill>
              <a:latin typeface="Cooper Black" panose="0208090404030B020404" pitchFamily="18" charset="0"/>
            </a:endParaRPr>
          </a:p>
          <a:p>
            <a:pPr algn="ctr"/>
            <a:r>
              <a:rPr lang="en-US" sz="4000" dirty="0">
                <a:solidFill>
                  <a:srgbClr val="FF0000"/>
                </a:solidFill>
                <a:latin typeface="Cooper Black" panose="0208090404030B020404" pitchFamily="18" charset="0"/>
              </a:rPr>
              <a:t>  Community Health Advisory Group</a:t>
            </a:r>
          </a:p>
        </p:txBody>
      </p:sp>
    </p:spTree>
    <p:extLst>
      <p:ext uri="{BB962C8B-B14F-4D97-AF65-F5344CB8AC3E}">
        <p14:creationId xmlns:p14="http://schemas.microsoft.com/office/powerpoint/2010/main" val="5900811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50736-9D17-4FB2-5C9F-90E7043DA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54" y="628262"/>
            <a:ext cx="8434247" cy="13208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Social Determinants of Health</a:t>
            </a:r>
            <a:br>
              <a:rPr lang="en-US" b="1" dirty="0"/>
            </a:br>
            <a:br>
              <a:rPr lang="en-US" sz="1600" dirty="0"/>
            </a:br>
            <a:r>
              <a:rPr lang="en-US" sz="1800" dirty="0">
                <a:solidFill>
                  <a:srgbClr val="0D194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dirty="0">
                <a:solidFill>
                  <a:srgbClr val="0D194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 conditions in the environments where people are born, live, learn, work, play, worship, and age that affect a wide range of health, functioning, and quality-of-life outcomes and risks*.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930508-3C60-09B7-4835-5F2E828BD8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701765"/>
            <a:ext cx="8596668" cy="3880773"/>
          </a:xfrm>
        </p:spPr>
        <p:txBody>
          <a:bodyPr>
            <a:normAutofit fontScale="92500" lnSpcReduction="10000"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Financial Insecurity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Food Insecurity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Housing Burden and Affordability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Educational Attainment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Access to Care- Oral, Medical, Behavioral Health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Transportation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Social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Envt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Civic Engagement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Racism/Discrimination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Physical/Built Environment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Healthy People 2030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58914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DEF6F9F-FC5F-17FD-7957-3F888A20A029}"/>
              </a:ext>
            </a:extLst>
          </p:cNvPr>
          <p:cNvSpPr txBox="1"/>
          <p:nvPr/>
        </p:nvSpPr>
        <p:spPr>
          <a:xfrm>
            <a:off x="774441" y="606490"/>
            <a:ext cx="731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Understanding Health Disparities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DBFC8B1-5552-0858-E28D-9D7B1576FC56}"/>
              </a:ext>
            </a:extLst>
          </p:cNvPr>
          <p:cNvSpPr txBox="1"/>
          <p:nvPr/>
        </p:nvSpPr>
        <p:spPr>
          <a:xfrm>
            <a:off x="774441" y="1445044"/>
            <a:ext cx="610222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b="1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Health disparities include the following:</a:t>
            </a:r>
            <a:endParaRPr lang="en-US" b="0" i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Mortality.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Life expectancy.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Burden of disease.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Mental health.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Uninsured/underinsured.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Lack of access to care.</a:t>
            </a:r>
            <a:endParaRPr lang="en-US" sz="900" b="0" i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E6DD50-8CE9-0E48-D820-AB974AD51CE3}"/>
              </a:ext>
            </a:extLst>
          </p:cNvPr>
          <p:cNvSpPr txBox="1"/>
          <p:nvPr/>
        </p:nvSpPr>
        <p:spPr>
          <a:xfrm>
            <a:off x="653143" y="6354147"/>
            <a:ext cx="538376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HealthyPeople.gov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A7611E7-D80B-F158-1BD8-FB05C9E5E852}"/>
              </a:ext>
            </a:extLst>
          </p:cNvPr>
          <p:cNvSpPr txBox="1"/>
          <p:nvPr/>
        </p:nvSpPr>
        <p:spPr>
          <a:xfrm>
            <a:off x="653143" y="3943186"/>
            <a:ext cx="630749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202124"/>
                </a:solidFill>
                <a:latin typeface="Roboto" panose="02000000000000000000" pitchFamily="2" charset="0"/>
              </a:rPr>
              <a:t>Health Disparities in populations</a:t>
            </a:r>
          </a:p>
          <a:p>
            <a:pPr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02124"/>
                </a:solidFill>
                <a:latin typeface="Roboto" panose="02000000000000000000" pitchFamily="2" charset="0"/>
              </a:rPr>
              <a:t>Race and ethnicity.</a:t>
            </a:r>
          </a:p>
          <a:p>
            <a:pPr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02124"/>
                </a:solidFill>
                <a:latin typeface="Roboto" panose="02000000000000000000" pitchFamily="2" charset="0"/>
              </a:rPr>
              <a:t>Gender.</a:t>
            </a:r>
          </a:p>
          <a:p>
            <a:pPr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02124"/>
                </a:solidFill>
                <a:latin typeface="Roboto" panose="02000000000000000000" pitchFamily="2" charset="0"/>
              </a:rPr>
              <a:t>Sexual identity and orientation.</a:t>
            </a:r>
          </a:p>
          <a:p>
            <a:pPr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02124"/>
                </a:solidFill>
                <a:latin typeface="Roboto" panose="02000000000000000000" pitchFamily="2" charset="0"/>
              </a:rPr>
              <a:t>Disability status or special health care needs.</a:t>
            </a:r>
          </a:p>
          <a:p>
            <a:pPr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02124"/>
                </a:solidFill>
                <a:latin typeface="Roboto" panose="02000000000000000000" pitchFamily="2" charset="0"/>
              </a:rPr>
              <a:t>Geographic location (rural and urban)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6069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530F0AF-7C0A-3C5B-EFBE-BBF7F9DF8F40}"/>
              </a:ext>
            </a:extLst>
          </p:cNvPr>
          <p:cNvSpPr txBox="1"/>
          <p:nvPr/>
        </p:nvSpPr>
        <p:spPr>
          <a:xfrm>
            <a:off x="0" y="540630"/>
            <a:ext cx="9959652" cy="27699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Health Disparities in Chronic Diseases and Premature Death</a:t>
            </a:r>
          </a:p>
          <a:p>
            <a:endParaRPr lang="en-US" dirty="0">
              <a:solidFill>
                <a:srgbClr val="202124"/>
              </a:solidFill>
              <a:latin typeface="Roboto" panose="02000000000000000000" pitchFamily="2" charset="0"/>
            </a:endParaRPr>
          </a:p>
          <a:p>
            <a:r>
              <a:rPr lang="en-US" sz="16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Health disparities exist among the common chronic diseases, such as </a:t>
            </a:r>
            <a:r>
              <a:rPr lang="en-US" sz="1600" b="1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hypertension, diabetes mellitus, HIV/AIDS, cancer, cardiovascular disease, and obesity</a:t>
            </a:r>
            <a:r>
              <a:rPr lang="en-US" sz="16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, with ethnic minorities and the poor having higher incidence or worse outcomes.(2)</a:t>
            </a:r>
          </a:p>
          <a:p>
            <a:endParaRPr lang="en-US" sz="1600" dirty="0">
              <a:solidFill>
                <a:srgbClr val="202124"/>
              </a:solidFill>
              <a:latin typeface="Roboto" panose="02000000000000000000" pitchFamily="2" charset="0"/>
            </a:endParaRPr>
          </a:p>
          <a:p>
            <a:r>
              <a:rPr lang="en-US" sz="1600" b="0" i="0" dirty="0">
                <a:solidFill>
                  <a:srgbClr val="404042"/>
                </a:solidFill>
                <a:effectLst/>
                <a:latin typeface="Roboto" panose="02000000000000000000" pitchFamily="2" charset="0"/>
              </a:rPr>
              <a:t>People of color </a:t>
            </a:r>
            <a:r>
              <a:rPr lang="en-US" sz="1600" b="0" i="0" u="sng" dirty="0">
                <a:solidFill>
                  <a:srgbClr val="017BAE"/>
                </a:solidFill>
                <a:effectLst/>
                <a:latin typeface="Roboto" panose="02000000000000000000" pitchFamily="2" charset="0"/>
                <a:hlinkClick r:id="rId2"/>
              </a:rPr>
              <a:t>face higher rates of diabetes, obesity, stroke, heart disease, and cancer</a:t>
            </a:r>
            <a:r>
              <a:rPr lang="en-US" sz="1600" b="0" i="0" dirty="0">
                <a:solidFill>
                  <a:srgbClr val="404042"/>
                </a:solidFill>
                <a:effectLst/>
                <a:latin typeface="Roboto" panose="02000000000000000000" pitchFamily="2" charset="0"/>
              </a:rPr>
              <a:t> than whites. In the case of </a:t>
            </a:r>
            <a:r>
              <a:rPr lang="en-US" sz="1600" b="0" i="0" u="sng" dirty="0">
                <a:solidFill>
                  <a:srgbClr val="017BAE"/>
                </a:solidFill>
                <a:effectLst/>
                <a:latin typeface="Roboto" panose="02000000000000000000" pitchFamily="2" charset="0"/>
                <a:hlinkClick r:id="rId2"/>
              </a:rPr>
              <a:t>diabetes</a:t>
            </a:r>
            <a:r>
              <a:rPr lang="en-US" sz="1600" b="0" i="0" dirty="0">
                <a:solidFill>
                  <a:srgbClr val="404042"/>
                </a:solidFill>
                <a:effectLst/>
                <a:latin typeface="Roboto" panose="02000000000000000000" pitchFamily="2" charset="0"/>
              </a:rPr>
              <a:t>, the risk of being diagnosed is 77 percent higher for African Americans and 66 percent higher among Hispanics, than for whites. </a:t>
            </a:r>
            <a:r>
              <a:rPr lang="en-US" sz="1600" b="0" i="0" u="sng" dirty="0">
                <a:solidFill>
                  <a:srgbClr val="017BAE"/>
                </a:solidFill>
                <a:effectLst/>
                <a:latin typeface="Roboto" panose="02000000000000000000" pitchFamily="2" charset="0"/>
                <a:hlinkClick r:id="rId3"/>
              </a:rPr>
              <a:t>Asian Americans are at twice the risk of developing diabetes</a:t>
            </a:r>
            <a:r>
              <a:rPr lang="en-US" sz="1600" b="0" i="0" dirty="0">
                <a:solidFill>
                  <a:srgbClr val="404042"/>
                </a:solidFill>
                <a:effectLst/>
                <a:latin typeface="Roboto" panose="02000000000000000000" pitchFamily="2" charset="0"/>
              </a:rPr>
              <a:t> than the population overall.</a:t>
            </a:r>
            <a:endParaRPr lang="en-US" sz="1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C9304BB-D4A1-0431-02CD-8D8E02D122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348" y="3619500"/>
            <a:ext cx="7892727" cy="323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6383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114B1-7D2B-E1CA-35ED-DDBFEC0E7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52475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Open Sans" panose="020B0606030504020204" pitchFamily="34" charset="0"/>
              </a:rPr>
              <a:t>Collecting Data is a Methodical Process</a:t>
            </a:r>
            <a:br>
              <a:rPr lang="en-US" dirty="0">
                <a:latin typeface="Open Sans" panose="020B0606030504020204" pitchFamily="34" charset="0"/>
              </a:rPr>
            </a:b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64379A-DDC8-3B04-2DE9-2458C59EFA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11292" y="2537927"/>
            <a:ext cx="5057192" cy="46093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u="sng" dirty="0"/>
              <a:t>Qualitative Data</a:t>
            </a:r>
          </a:p>
          <a:p>
            <a:endParaRPr lang="en-US" u="sng" dirty="0"/>
          </a:p>
          <a:p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One on One Interviews</a:t>
            </a:r>
          </a:p>
          <a:p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Expert Consultations</a:t>
            </a:r>
          </a:p>
          <a:p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Focus Groups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284446-2DE4-947B-9915-1DE412BDD0C2}"/>
              </a:ext>
            </a:extLst>
          </p:cNvPr>
          <p:cNvSpPr txBox="1"/>
          <p:nvPr/>
        </p:nvSpPr>
        <p:spPr>
          <a:xfrm>
            <a:off x="819150" y="1362075"/>
            <a:ext cx="85966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What are the problems, why do they occur, who is at most risk, what are the solutions, what community assets and strengths exist to help address them?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09A160E-C8D1-5F12-7097-E9D6C33521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68079" y="2537927"/>
            <a:ext cx="4184035" cy="3880772"/>
          </a:xfrm>
        </p:spPr>
        <p:txBody>
          <a:bodyPr/>
          <a:lstStyle/>
          <a:p>
            <a:pPr marL="0" indent="0">
              <a:buNone/>
            </a:pPr>
            <a:r>
              <a:rPr lang="en-US" u="sng" dirty="0"/>
              <a:t>Quantitative Data</a:t>
            </a:r>
          </a:p>
          <a:p>
            <a:endParaRPr lang="en-US" dirty="0"/>
          </a:p>
          <a:p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Self Report Surveys</a:t>
            </a:r>
          </a:p>
          <a:p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Records and Reports</a:t>
            </a:r>
          </a:p>
          <a:p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Data collected by tests or machines</a:t>
            </a:r>
          </a:p>
        </p:txBody>
      </p:sp>
    </p:spTree>
    <p:extLst>
      <p:ext uri="{BB962C8B-B14F-4D97-AF65-F5344CB8AC3E}">
        <p14:creationId xmlns:p14="http://schemas.microsoft.com/office/powerpoint/2010/main" val="120090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2675B-5F08-22AF-151F-7540ED7F68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799" y="581606"/>
            <a:ext cx="8840756" cy="3022600"/>
          </a:xfrm>
        </p:spPr>
        <p:txBody>
          <a:bodyPr>
            <a:normAutofit/>
          </a:bodyPr>
          <a:lstStyle/>
          <a:p>
            <a:r>
              <a:rPr lang="en-US" sz="4000" dirty="0"/>
              <a:t>Community Health Improvement Plan</a:t>
            </a:r>
          </a:p>
        </p:txBody>
      </p:sp>
      <p:pic>
        <p:nvPicPr>
          <p:cNvPr id="8" name="Picture 7" descr="A picture containing text, sky, outdoor, sign&#10;&#10;Description automatically generated">
            <a:extLst>
              <a:ext uri="{FF2B5EF4-FFF2-40B4-BE49-F238E27FC236}">
                <a16:creationId xmlns:a16="http://schemas.microsoft.com/office/drawing/2014/main" id="{8D31797D-2CC0-943E-7858-6EAB818326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015412" y="2418080"/>
            <a:ext cx="6693346" cy="443992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07579EE-B661-4791-D452-DA965947E2EA}"/>
              </a:ext>
            </a:extLst>
          </p:cNvPr>
          <p:cNvSpPr txBox="1"/>
          <p:nvPr/>
        </p:nvSpPr>
        <p:spPr>
          <a:xfrm>
            <a:off x="4572000" y="7043112"/>
            <a:ext cx="669334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3" tooltip="https://www.picpedia.org/highway-signs/s/strategy.html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4" tooltip="https://creativecommons.org/licenses/by-sa/3.0/"/>
              </a:rPr>
              <a:t>CC BY-SA</a:t>
            </a:r>
            <a:endParaRPr lang="en-US"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16D5E92-E570-EB0D-CFD2-7B3F030EDC2B}"/>
              </a:ext>
            </a:extLst>
          </p:cNvPr>
          <p:cNvSpPr txBox="1"/>
          <p:nvPr/>
        </p:nvSpPr>
        <p:spPr>
          <a:xfrm>
            <a:off x="2155371" y="768516"/>
            <a:ext cx="61022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/>
              <a:t>The data we collect helps us know where to intervene through a:</a:t>
            </a:r>
          </a:p>
        </p:txBody>
      </p:sp>
    </p:spTree>
    <p:extLst>
      <p:ext uri="{BB962C8B-B14F-4D97-AF65-F5344CB8AC3E}">
        <p14:creationId xmlns:p14="http://schemas.microsoft.com/office/powerpoint/2010/main" val="21235219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BEA4076-FE2B-D594-6830-A722F0D2E967}"/>
              </a:ext>
            </a:extLst>
          </p:cNvPr>
          <p:cNvSpPr/>
          <p:nvPr/>
        </p:nvSpPr>
        <p:spPr>
          <a:xfrm>
            <a:off x="1922986" y="2967335"/>
            <a:ext cx="758092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Questions &amp; Discussion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569173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FF527-B40E-7898-2C7A-C7F758F2C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64637"/>
          </a:xfrm>
        </p:spPr>
        <p:txBody>
          <a:bodyPr>
            <a:normAutofit/>
          </a:bodyPr>
          <a:lstStyle/>
          <a:p>
            <a:r>
              <a:rPr lang="en-US" b="1" dirty="0"/>
              <a:t>Healthy People 2030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4B5B04C-F6AE-D6C8-7420-9D807156B85C}"/>
              </a:ext>
            </a:extLst>
          </p:cNvPr>
          <p:cNvSpPr txBox="1">
            <a:spLocks/>
          </p:cNvSpPr>
          <p:nvPr/>
        </p:nvSpPr>
        <p:spPr>
          <a:xfrm>
            <a:off x="677334" y="1768703"/>
            <a:ext cx="8531980" cy="4120468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en-US" sz="1900" dirty="0">
                <a:latin typeface="Calibri" panose="020F0502020204030204" pitchFamily="34" charset="0"/>
                <a:cs typeface="Times New Roman" panose="02020603050405020304" pitchFamily="18" charset="0"/>
              </a:rPr>
              <a:t>National objectives set every 10 years by the Department of Health &amp; Human Services</a:t>
            </a:r>
          </a:p>
          <a:p>
            <a:pPr marL="0" indent="0">
              <a:buNone/>
            </a:pPr>
            <a:endParaRPr lang="en-US" sz="1900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1900" dirty="0">
                <a:latin typeface="Calibri" panose="020F0502020204030204" pitchFamily="34" charset="0"/>
                <a:cs typeface="Times New Roman" panose="02020603050405020304" pitchFamily="18" charset="0"/>
              </a:rPr>
              <a:t>Data-driven</a:t>
            </a:r>
          </a:p>
          <a:p>
            <a:pPr marL="0" indent="0">
              <a:buNone/>
            </a:pPr>
            <a:endParaRPr lang="en-US" sz="19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1900" dirty="0">
                <a:latin typeface="Calibri" panose="020F0502020204030204" pitchFamily="34" charset="0"/>
                <a:cs typeface="Times New Roman" panose="02020603050405020304" pitchFamily="18" charset="0"/>
              </a:rPr>
              <a:t>Equity-focused</a:t>
            </a:r>
          </a:p>
          <a:p>
            <a:pPr marL="0" indent="0">
              <a:buNone/>
            </a:pPr>
            <a:endParaRPr lang="en-US" sz="19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1900" dirty="0">
                <a:latin typeface="Calibri" panose="020F0502020204030204" pitchFamily="34" charset="0"/>
                <a:cs typeface="Times New Roman" panose="02020603050405020304" pitchFamily="18" charset="0"/>
              </a:rPr>
              <a:t>Objectives can be divided into several categories: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Health Conditions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Health Behaviors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Populations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Settings &amp; Systems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Social Determinants of Health</a:t>
            </a:r>
          </a:p>
        </p:txBody>
      </p:sp>
    </p:spTree>
    <p:extLst>
      <p:ext uri="{BB962C8B-B14F-4D97-AF65-F5344CB8AC3E}">
        <p14:creationId xmlns:p14="http://schemas.microsoft.com/office/powerpoint/2010/main" val="9620906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FF527-B40E-7898-2C7A-C7F758F2C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64637"/>
          </a:xfrm>
        </p:spPr>
        <p:txBody>
          <a:bodyPr>
            <a:normAutofit/>
          </a:bodyPr>
          <a:lstStyle/>
          <a:p>
            <a:r>
              <a:rPr lang="en-US" b="1" dirty="0"/>
              <a:t>Populations (HP 2030)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4B5B04C-F6AE-D6C8-7420-9D807156B85C}"/>
              </a:ext>
            </a:extLst>
          </p:cNvPr>
          <p:cNvSpPr txBox="1">
            <a:spLocks/>
          </p:cNvSpPr>
          <p:nvPr/>
        </p:nvSpPr>
        <p:spPr>
          <a:xfrm>
            <a:off x="677334" y="1806577"/>
            <a:ext cx="3241523" cy="388077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Adolescents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Children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Infants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LGBTQ+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Men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4B5B04C-F6AE-D6C8-7420-9D807156B85C}"/>
              </a:ext>
            </a:extLst>
          </p:cNvPr>
          <p:cNvSpPr txBox="1">
            <a:spLocks/>
          </p:cNvSpPr>
          <p:nvPr/>
        </p:nvSpPr>
        <p:spPr>
          <a:xfrm>
            <a:off x="5401733" y="1719491"/>
            <a:ext cx="3241523" cy="437084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Older Adults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Parents or Caregivers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People with Disabilities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Race/Ethnicity/Nativity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Women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Workforce</a:t>
            </a:r>
          </a:p>
        </p:txBody>
      </p:sp>
    </p:spTree>
    <p:extLst>
      <p:ext uri="{BB962C8B-B14F-4D97-AF65-F5344CB8AC3E}">
        <p14:creationId xmlns:p14="http://schemas.microsoft.com/office/powerpoint/2010/main" val="10485541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FF527-B40E-7898-2C7A-C7F758F2C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64637"/>
          </a:xfrm>
        </p:spPr>
        <p:txBody>
          <a:bodyPr>
            <a:normAutofit/>
          </a:bodyPr>
          <a:lstStyle/>
          <a:p>
            <a:r>
              <a:rPr lang="en-US" b="1" dirty="0"/>
              <a:t>Health Conditions (HP 2030)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4B5B04C-F6AE-D6C8-7420-9D807156B85C}"/>
              </a:ext>
            </a:extLst>
          </p:cNvPr>
          <p:cNvSpPr txBox="1">
            <a:spLocks/>
          </p:cNvSpPr>
          <p:nvPr/>
        </p:nvSpPr>
        <p:spPr>
          <a:xfrm>
            <a:off x="677334" y="1768701"/>
            <a:ext cx="3807580" cy="4033383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Addiction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Arthritis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Blood Disorders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Cancer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Chronic Kidney Disease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Chronic Pain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Dementias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Diabetes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Foodborne Illness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Healthcare Associated Infections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4B5B04C-F6AE-D6C8-7420-9D807156B85C}"/>
              </a:ext>
            </a:extLst>
          </p:cNvPr>
          <p:cNvSpPr txBox="1">
            <a:spLocks/>
          </p:cNvSpPr>
          <p:nvPr/>
        </p:nvSpPr>
        <p:spPr>
          <a:xfrm>
            <a:off x="5159830" y="1768703"/>
            <a:ext cx="4365170" cy="437084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Heart Disease &amp; Stroke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Infectious Disease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Mental Health &amp; Mental Disorders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Oral Conditions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Osteoporosis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Overweight &amp; Obesity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Pregnancy &amp; Childbirth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Respiratory Disease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Sensory or Communication Disorders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Sexually Transmitted Infections</a:t>
            </a:r>
          </a:p>
        </p:txBody>
      </p:sp>
    </p:spTree>
    <p:extLst>
      <p:ext uri="{BB962C8B-B14F-4D97-AF65-F5344CB8AC3E}">
        <p14:creationId xmlns:p14="http://schemas.microsoft.com/office/powerpoint/2010/main" val="23607585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FF527-B40E-7898-2C7A-C7F758F2C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64637"/>
          </a:xfrm>
        </p:spPr>
        <p:txBody>
          <a:bodyPr>
            <a:normAutofit/>
          </a:bodyPr>
          <a:lstStyle/>
          <a:p>
            <a:r>
              <a:rPr lang="en-US" b="1" dirty="0"/>
              <a:t>Health Behaviors (HP 2030)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4B5B04C-F6AE-D6C8-7420-9D807156B85C}"/>
              </a:ext>
            </a:extLst>
          </p:cNvPr>
          <p:cNvSpPr txBox="1">
            <a:spLocks/>
          </p:cNvSpPr>
          <p:nvPr/>
        </p:nvSpPr>
        <p:spPr>
          <a:xfrm>
            <a:off x="677334" y="1937431"/>
            <a:ext cx="3807580" cy="4033383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Child &amp; Adolescent Development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Drug &amp; Alcohol Use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Emergency Preparedness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Family Planning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Health Communication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Injury Prevention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Nutrition &amp; Healthy Eating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4B5B04C-F6AE-D6C8-7420-9D807156B85C}"/>
              </a:ext>
            </a:extLst>
          </p:cNvPr>
          <p:cNvSpPr txBox="1">
            <a:spLocks/>
          </p:cNvSpPr>
          <p:nvPr/>
        </p:nvSpPr>
        <p:spPr>
          <a:xfrm>
            <a:off x="5159830" y="1937431"/>
            <a:ext cx="4365170" cy="437084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Physical Activity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Preventative Care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Safe Food Handling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Sleep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Tobacco Use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Vaccination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Violence Prevention</a:t>
            </a:r>
          </a:p>
        </p:txBody>
      </p:sp>
    </p:spTree>
    <p:extLst>
      <p:ext uri="{BB962C8B-B14F-4D97-AF65-F5344CB8AC3E}">
        <p14:creationId xmlns:p14="http://schemas.microsoft.com/office/powerpoint/2010/main" val="4259760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C5B2F-0F84-DAF1-5C18-0F50B7F8F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4813" y="503192"/>
            <a:ext cx="10058400" cy="1196964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Community Health Assessment Players</a:t>
            </a:r>
            <a:br>
              <a:rPr lang="en-US" dirty="0"/>
            </a:br>
            <a:r>
              <a:rPr lang="en-US" dirty="0"/>
              <a:t>Roles and Responsibilities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27C90C3-CE81-FEDC-FF7A-EEED269F474E}"/>
              </a:ext>
            </a:extLst>
          </p:cNvPr>
          <p:cNvSpPr txBox="1"/>
          <p:nvPr/>
        </p:nvSpPr>
        <p:spPr>
          <a:xfrm>
            <a:off x="1029546" y="2514600"/>
            <a:ext cx="102580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FF0000"/>
                </a:solidFill>
              </a:rPr>
              <a:t>CHA Director: </a:t>
            </a:r>
          </a:p>
          <a:p>
            <a:r>
              <a:rPr lang="en-US" b="1" dirty="0"/>
              <a:t>Caroline Kinsella</a:t>
            </a:r>
            <a:endParaRPr lang="en-US" sz="1800" b="1" kern="1200" dirty="0">
              <a:latin typeface="+mn-lt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CC6083E-6680-4E0A-71E0-B07FA67DD39F}"/>
              </a:ext>
            </a:extLst>
          </p:cNvPr>
          <p:cNvSpPr txBox="1"/>
          <p:nvPr/>
        </p:nvSpPr>
        <p:spPr>
          <a:xfrm>
            <a:off x="1029546" y="3230761"/>
            <a:ext cx="92066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FF0000"/>
                </a:solidFill>
              </a:rPr>
              <a:t>Staff/Operations Group: </a:t>
            </a:r>
          </a:p>
          <a:p>
            <a:r>
              <a:rPr lang="en-US" b="1" dirty="0"/>
              <a:t>Caroline Kinsella, Laura Dellechiaie, Laurie Stillman, Stormy Leung, Rachel </a:t>
            </a:r>
            <a:r>
              <a:rPr lang="en-US" b="1" dirty="0" err="1"/>
              <a:t>Brase</a:t>
            </a:r>
            <a:r>
              <a:rPr lang="en-US" b="1" dirty="0"/>
              <a:t>, Amber Mullen</a:t>
            </a:r>
            <a:endParaRPr lang="en-US" sz="1800" b="1" kern="1200" dirty="0">
              <a:latin typeface="+mn-lt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0C4AAFD-385F-8F23-2BCD-319C1354553F}"/>
              </a:ext>
            </a:extLst>
          </p:cNvPr>
          <p:cNvSpPr txBox="1"/>
          <p:nvPr/>
        </p:nvSpPr>
        <p:spPr>
          <a:xfrm>
            <a:off x="1029546" y="4191963"/>
            <a:ext cx="92066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FF0000"/>
                </a:solidFill>
              </a:rPr>
              <a:t>CHA Community Advisory Group: </a:t>
            </a:r>
          </a:p>
          <a:p>
            <a:r>
              <a:rPr lang="en-US" b="1" dirty="0"/>
              <a:t>Anita Albright, Griffin Angus, Deborah Greene, Dr. Marian Hannan, Dr. Linda Hudson, Stefano Keel, Kristin </a:t>
            </a:r>
            <a:r>
              <a:rPr lang="en-US" b="1" dirty="0" err="1"/>
              <a:t>Kociol</a:t>
            </a:r>
            <a:r>
              <a:rPr lang="en-US" b="1" dirty="0"/>
              <a:t>, Dr. Patricia </a:t>
            </a:r>
            <a:r>
              <a:rPr lang="en-US" b="1" dirty="0" err="1"/>
              <a:t>Janulewicz</a:t>
            </a:r>
            <a:r>
              <a:rPr lang="en-US" b="1" dirty="0"/>
              <a:t> Lloyd, Jennifer Lo, Laureane Marquez, Deborah Milbauer, Priscilla Neves, Dr. Jonathan Pincus, Christine Stanton, Bruce </a:t>
            </a:r>
            <a:r>
              <a:rPr lang="en-US" b="1" dirty="0" err="1"/>
              <a:t>Talanian</a:t>
            </a:r>
            <a:r>
              <a:rPr lang="en-US" b="1" dirty="0"/>
              <a:t> </a:t>
            </a:r>
            <a:endParaRPr lang="en-US" sz="1800" b="1" kern="1200" dirty="0"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03690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FF527-B40E-7898-2C7A-C7F758F2C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64637"/>
          </a:xfrm>
        </p:spPr>
        <p:txBody>
          <a:bodyPr>
            <a:normAutofit/>
          </a:bodyPr>
          <a:lstStyle/>
          <a:p>
            <a:r>
              <a:rPr lang="en-US" b="1" dirty="0"/>
              <a:t>Community Demographics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4B5B04C-F6AE-D6C8-7420-9D807156B85C}"/>
              </a:ext>
            </a:extLst>
          </p:cNvPr>
          <p:cNvSpPr txBox="1">
            <a:spLocks/>
          </p:cNvSpPr>
          <p:nvPr/>
        </p:nvSpPr>
        <p:spPr>
          <a:xfrm>
            <a:off x="677334" y="1888446"/>
            <a:ext cx="8531980" cy="388077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The American Community Survey (ACS) is a demographics survey program conducted by the United States Census Bureau.</a:t>
            </a:r>
          </a:p>
          <a:p>
            <a:pPr marL="0" indent="0">
              <a:buNone/>
            </a:pPr>
            <a:endParaRPr lang="en-US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Administered annually to collect sociodemographic data and learn about the characteristics of local communities.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What does our population look like?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How has it changed over time?</a:t>
            </a:r>
          </a:p>
          <a:p>
            <a:pPr marL="0" indent="0">
              <a:buNone/>
            </a:pPr>
            <a:endParaRPr lang="en-US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Most of the information that we have compiled for Milton and Massachusetts is from the ACS 5-Year Estimates and includes 2010 and 2020 data.</a:t>
            </a:r>
          </a:p>
        </p:txBody>
      </p:sp>
    </p:spTree>
    <p:extLst>
      <p:ext uri="{BB962C8B-B14F-4D97-AF65-F5344CB8AC3E}">
        <p14:creationId xmlns:p14="http://schemas.microsoft.com/office/powerpoint/2010/main" val="41314461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FF527-B40E-7898-2C7A-C7F758F2C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64637"/>
          </a:xfrm>
        </p:spPr>
        <p:txBody>
          <a:bodyPr>
            <a:normAutofit/>
          </a:bodyPr>
          <a:lstStyle/>
          <a:p>
            <a:r>
              <a:rPr lang="en-US" b="1" dirty="0"/>
              <a:t>ACS 5-Year Data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4B5B04C-F6AE-D6C8-7420-9D807156B85C}"/>
              </a:ext>
            </a:extLst>
          </p:cNvPr>
          <p:cNvSpPr txBox="1">
            <a:spLocks/>
          </p:cNvSpPr>
          <p:nvPr/>
        </p:nvSpPr>
        <p:spPr>
          <a:xfrm>
            <a:off x="5095724" y="1921103"/>
            <a:ext cx="4265990" cy="3880772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Language Proficiency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Marital Status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Nativity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Place of Birth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Poverty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Race &amp; Ethnicity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Sex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Total Population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Transportation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Veteran Status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4B5B04C-F6AE-D6C8-7420-9D807156B85C}"/>
              </a:ext>
            </a:extLst>
          </p:cNvPr>
          <p:cNvSpPr txBox="1">
            <a:spLocks/>
          </p:cNvSpPr>
          <p:nvPr/>
        </p:nvSpPr>
        <p:spPr>
          <a:xfrm>
            <a:off x="829734" y="1921103"/>
            <a:ext cx="4265990" cy="388077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Age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Ancestry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Citizenship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Disability Status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Educational Attainment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Employment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Health Insurance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Housing Characteristics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Income</a:t>
            </a:r>
          </a:p>
        </p:txBody>
      </p:sp>
    </p:spTree>
    <p:extLst>
      <p:ext uri="{BB962C8B-B14F-4D97-AF65-F5344CB8AC3E}">
        <p14:creationId xmlns:p14="http://schemas.microsoft.com/office/powerpoint/2010/main" val="19556703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FF527-B40E-7898-2C7A-C7F758F2C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64637"/>
          </a:xfrm>
        </p:spPr>
        <p:txBody>
          <a:bodyPr>
            <a:normAutofit/>
          </a:bodyPr>
          <a:lstStyle/>
          <a:p>
            <a:r>
              <a:rPr lang="en-US" b="1" dirty="0"/>
              <a:t>Limitations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4B5B04C-F6AE-D6C8-7420-9D807156B85C}"/>
              </a:ext>
            </a:extLst>
          </p:cNvPr>
          <p:cNvSpPr txBox="1">
            <a:spLocks/>
          </p:cNvSpPr>
          <p:nvPr/>
        </p:nvSpPr>
        <p:spPr>
          <a:xfrm>
            <a:off x="829734" y="1921103"/>
            <a:ext cx="7791752" cy="388077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There are limitations to the ACS data in regard to collecting some information that Healthy People 2030 considers important.</a:t>
            </a:r>
          </a:p>
          <a:p>
            <a:pPr marL="0" indent="0">
              <a:buNone/>
            </a:pPr>
            <a:endParaRPr lang="en-US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For example, specific information related to racial, ethnic, sexual, and gender minorities is not included.</a:t>
            </a:r>
          </a:p>
          <a:p>
            <a:pPr marL="0" indent="0">
              <a:buNone/>
            </a:pPr>
            <a:endParaRPr lang="en-US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We will need to identify supplemental data sources to ensure that the Milton community health assessment reflects this information.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Please let us know if you have ideas for or access to additional data sources!</a:t>
            </a:r>
          </a:p>
        </p:txBody>
      </p:sp>
    </p:spTree>
    <p:extLst>
      <p:ext uri="{BB962C8B-B14F-4D97-AF65-F5344CB8AC3E}">
        <p14:creationId xmlns:p14="http://schemas.microsoft.com/office/powerpoint/2010/main" val="1806250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BEA4076-FE2B-D594-6830-A722F0D2E967}"/>
              </a:ext>
            </a:extLst>
          </p:cNvPr>
          <p:cNvSpPr/>
          <p:nvPr/>
        </p:nvSpPr>
        <p:spPr>
          <a:xfrm>
            <a:off x="1922986" y="2967335"/>
            <a:ext cx="758092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Questions &amp; Discussion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44486" y="4223657"/>
            <a:ext cx="6629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/>
              </a:rPr>
              <a:t>Laurie:  laurie.stillman@gmail.com</a:t>
            </a:r>
            <a:endParaRPr lang="en-US" dirty="0"/>
          </a:p>
          <a:p>
            <a:endParaRPr lang="en-US" dirty="0"/>
          </a:p>
          <a:p>
            <a:r>
              <a:rPr lang="en-US" dirty="0">
                <a:hlinkClick r:id="rId3"/>
              </a:rPr>
              <a:t>Rachel:  rbrase@norwoodma.gov</a:t>
            </a:r>
            <a:endParaRPr lang="en-US" dirty="0"/>
          </a:p>
          <a:p>
            <a:endParaRPr lang="en-US" dirty="0"/>
          </a:p>
          <a:p>
            <a:r>
              <a:rPr lang="en-US" dirty="0">
                <a:hlinkClick r:id="rId4"/>
              </a:rPr>
              <a:t>Amber:  amullen@norwoodma.gov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8639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67EA3-A9A1-B1B3-8ED8-B9721296F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8522581" cy="127973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CHA GUIDING PRINCIPLES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B5B04C-F6AE-D6C8-7420-9D807156B85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Examine 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challenges, opportunities, and strengths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promote a healthy Milton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 highest quality 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quantitative </a:t>
            </a:r>
            <a:r>
              <a:rPr lang="en-US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qualitative data</a:t>
            </a:r>
          </a:p>
          <a:p>
            <a:pPr marL="0" indent="0">
              <a:buNone/>
            </a:pPr>
            <a:r>
              <a:rPr lang="en-US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 both 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evidence based and innovative practices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address health challenges</a:t>
            </a:r>
          </a:p>
          <a:p>
            <a:pPr marL="0" indent="0">
              <a:buNone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Encourage 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proactive, broad, and diverse multi-sector community engagement</a:t>
            </a:r>
            <a:r>
              <a:rPr lang="en-US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F663BB-DADA-BE2B-AE45-FDF0AFB5BAD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Commit to understanding 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health disparities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our community and use a “health equity lens” to address them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Focus on 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preventable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illnesses and injuries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Ensure 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maximum transparency and communications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foster accountability and community engagement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Engage in evaluation to promote 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quality improvement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741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45FF1-059C-9057-8042-FAA5441E96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7160" y="2404534"/>
            <a:ext cx="9339942" cy="1646302"/>
          </a:xfrm>
        </p:spPr>
        <p:txBody>
          <a:bodyPr/>
          <a:lstStyle/>
          <a:p>
            <a:r>
              <a:rPr lang="en-US" dirty="0"/>
              <a:t>Community Health Assessments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723168-B3CC-E162-D2BB-50A32F9CD7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60358"/>
            <a:ext cx="7766936" cy="1096899"/>
          </a:xfrm>
        </p:spPr>
        <p:txBody>
          <a:bodyPr>
            <a:normAutofit fontScale="40000" lnSpcReduction="20000"/>
          </a:bodyPr>
          <a:lstStyle/>
          <a:p>
            <a:r>
              <a:rPr lang="en-US" sz="8000" i="1" dirty="0">
                <a:solidFill>
                  <a:schemeClr val="accent2">
                    <a:lumMod val="75000"/>
                  </a:schemeClr>
                </a:solidFill>
              </a:rPr>
              <a:t>A Primer</a:t>
            </a:r>
          </a:p>
          <a:p>
            <a:r>
              <a:rPr lang="en-US" sz="4000" dirty="0"/>
              <a:t>By Laurie Stillman, MMHS</a:t>
            </a:r>
          </a:p>
          <a:p>
            <a:r>
              <a:rPr lang="en-US" sz="2800" dirty="0"/>
              <a:t>June 22, 2022</a:t>
            </a:r>
          </a:p>
        </p:txBody>
      </p:sp>
    </p:spTree>
    <p:extLst>
      <p:ext uri="{BB962C8B-B14F-4D97-AF65-F5344CB8AC3E}">
        <p14:creationId xmlns:p14="http://schemas.microsoft.com/office/powerpoint/2010/main" val="688934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381000"/>
            <a:ext cx="8839200" cy="990600"/>
          </a:xfrm>
        </p:spPr>
        <p:txBody>
          <a:bodyPr/>
          <a:lstStyle/>
          <a:p>
            <a:r>
              <a:rPr lang="en-US" b="1" dirty="0"/>
              <a:t>What is a CHA?  </a:t>
            </a:r>
            <a:r>
              <a:rPr lang="en-US" sz="2000" b="1" dirty="0"/>
              <a:t>(vs. CHNA)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9532"/>
            <a:ext cx="10972800" cy="4525963"/>
          </a:xfrm>
        </p:spPr>
        <p:txBody>
          <a:bodyPr>
            <a:normAutofit/>
          </a:bodyPr>
          <a:lstStyle/>
          <a:p>
            <a:r>
              <a:rPr lang="en-US" dirty="0"/>
              <a:t>A systematic way of diagnosing health status, needs,              assets and resources by:</a:t>
            </a:r>
          </a:p>
          <a:p>
            <a:pPr lvl="1"/>
            <a:r>
              <a:rPr lang="en-US" dirty="0"/>
              <a:t>Gathering statistical data</a:t>
            </a:r>
          </a:p>
          <a:p>
            <a:pPr lvl="1"/>
            <a:r>
              <a:rPr lang="en-US" dirty="0"/>
              <a:t>Soliciting perspectives from community members through surveys,        interviews and conversations</a:t>
            </a:r>
          </a:p>
          <a:p>
            <a:pPr lvl="1"/>
            <a:r>
              <a:rPr lang="en-US" dirty="0"/>
              <a:t>Identifying community strengths and resources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A process </a:t>
            </a:r>
            <a:r>
              <a:rPr lang="en-US" sz="2400" dirty="0"/>
              <a:t>in which the health department, together with community members/partners, get invested in planning change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886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What do we learn?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1200" y="1609532"/>
            <a:ext cx="8229600" cy="4000499"/>
          </a:xfrm>
        </p:spPr>
        <p:txBody>
          <a:bodyPr>
            <a:noAutofit/>
          </a:bodyPr>
          <a:lstStyle/>
          <a:p>
            <a:r>
              <a:rPr lang="en-US" sz="3200" dirty="0"/>
              <a:t>The main health concerns and challenges in the community as a whole &amp; in specific populations</a:t>
            </a:r>
          </a:p>
          <a:p>
            <a:r>
              <a:rPr lang="en-US" sz="3200" dirty="0"/>
              <a:t>The main reasons for these health challenges, concerns  &amp; disparities</a:t>
            </a:r>
          </a:p>
          <a:p>
            <a:r>
              <a:rPr lang="en-US" sz="3200" dirty="0"/>
              <a:t>The strengths &amp; assets in the community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566625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9037C-C346-2940-98D9-9D5EB1035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We Examine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DF90F10-F326-0AA7-676B-76C088A756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2857755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573010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CA2B8-3B91-67C7-8C2C-1012DDE9A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4441" y="485192"/>
            <a:ext cx="8452908" cy="102533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Health Conditions:</a:t>
            </a:r>
            <a:br>
              <a:rPr lang="en-US" b="1" dirty="0"/>
            </a:br>
            <a:r>
              <a:rPr lang="en-US" b="1" dirty="0"/>
              <a:t>Leading Causes of Death in US</a:t>
            </a:r>
            <a:br>
              <a:rPr lang="en-US" b="1" dirty="0"/>
            </a:br>
            <a:r>
              <a:rPr lang="en-US" sz="2400" b="1" dirty="0"/>
              <a:t>	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0CF7E64-C68B-6990-FBAB-7B5E377D76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456" y="780137"/>
            <a:ext cx="9664985" cy="6068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0294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FF527-B40E-7898-2C7A-C7F758F2C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64637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Role of Prevention</a:t>
            </a:r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endParaRPr lang="en-US" b="1" dirty="0"/>
          </a:p>
        </p:txBody>
      </p:sp>
      <p:pic>
        <p:nvPicPr>
          <p:cNvPr id="3" name="Picture 2" descr="Timeline&#10;&#10;Description automatically generated">
            <a:extLst>
              <a:ext uri="{FF2B5EF4-FFF2-40B4-BE49-F238E27FC236}">
                <a16:creationId xmlns:a16="http://schemas.microsoft.com/office/drawing/2014/main" id="{CA7ECCF8-FC60-72C6-F18F-4C97B6D7E7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2013" y="1709283"/>
            <a:ext cx="5943600" cy="5006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263620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436</TotalTime>
  <Words>1269</Words>
  <Application>Microsoft Office PowerPoint</Application>
  <PresentationFormat>Widescreen</PresentationFormat>
  <Paragraphs>224</Paragraphs>
  <Slides>23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2" baseType="lpstr">
      <vt:lpstr>Arial</vt:lpstr>
      <vt:lpstr>Calibri</vt:lpstr>
      <vt:lpstr>Cooper Black</vt:lpstr>
      <vt:lpstr>Open Sans</vt:lpstr>
      <vt:lpstr>Roboto</vt:lpstr>
      <vt:lpstr>Trebuchet MS</vt:lpstr>
      <vt:lpstr>Wingdings</vt:lpstr>
      <vt:lpstr>Wingdings 3</vt:lpstr>
      <vt:lpstr>Facet</vt:lpstr>
      <vt:lpstr>PowerPoint Presentation</vt:lpstr>
      <vt:lpstr>Community Health Assessment Players Roles and Responsibilities</vt:lpstr>
      <vt:lpstr>CHA GUIDING PRINCIPLES</vt:lpstr>
      <vt:lpstr>Community Health Assessments</vt:lpstr>
      <vt:lpstr>What is a CHA?  (vs. CHNA)</vt:lpstr>
      <vt:lpstr>What do we learn?</vt:lpstr>
      <vt:lpstr>What Do We Examine </vt:lpstr>
      <vt:lpstr>Health Conditions: Leading Causes of Death in US  </vt:lpstr>
      <vt:lpstr>Role of Prevention   </vt:lpstr>
      <vt:lpstr>Social Determinants of Health  The conditions in the environments where people are born, live, learn, work, play, worship, and age that affect a wide range of health, functioning, and quality-of-life outcomes and risks*. </vt:lpstr>
      <vt:lpstr>PowerPoint Presentation</vt:lpstr>
      <vt:lpstr>PowerPoint Presentation</vt:lpstr>
      <vt:lpstr>Collecting Data is a Methodical Process </vt:lpstr>
      <vt:lpstr>Community Health Improvement Plan</vt:lpstr>
      <vt:lpstr>PowerPoint Presentation</vt:lpstr>
      <vt:lpstr>Healthy People 2030</vt:lpstr>
      <vt:lpstr>Populations (HP 2030)</vt:lpstr>
      <vt:lpstr>Health Conditions (HP 2030)</vt:lpstr>
      <vt:lpstr>Health Behaviors (HP 2030)</vt:lpstr>
      <vt:lpstr>Community Demographics</vt:lpstr>
      <vt:lpstr>ACS 5-Year Data</vt:lpstr>
      <vt:lpstr>Limitations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Community Health Assessments</dc:title>
  <dc:creator>Laurie Stillman</dc:creator>
  <cp:lastModifiedBy>Laurie Stillman</cp:lastModifiedBy>
  <cp:revision>28</cp:revision>
  <cp:lastPrinted>2022-05-09T12:00:01Z</cp:lastPrinted>
  <dcterms:created xsi:type="dcterms:W3CDTF">2022-05-08T01:27:23Z</dcterms:created>
  <dcterms:modified xsi:type="dcterms:W3CDTF">2022-06-20T14:26:15Z</dcterms:modified>
</cp:coreProperties>
</file>