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Lst>
  <p:notesMasterIdLst>
    <p:notesMasterId r:id="rId28"/>
  </p:notesMasterIdLst>
  <p:sldIdLst>
    <p:sldId id="256" r:id="rId3"/>
    <p:sldId id="281" r:id="rId4"/>
    <p:sldId id="298" r:id="rId5"/>
    <p:sldId id="311" r:id="rId6"/>
    <p:sldId id="301" r:id="rId7"/>
    <p:sldId id="312" r:id="rId8"/>
    <p:sldId id="299" r:id="rId9"/>
    <p:sldId id="314" r:id="rId10"/>
    <p:sldId id="309" r:id="rId11"/>
    <p:sldId id="300" r:id="rId12"/>
    <p:sldId id="313" r:id="rId13"/>
    <p:sldId id="308" r:id="rId14"/>
    <p:sldId id="307" r:id="rId15"/>
    <p:sldId id="304" r:id="rId16"/>
    <p:sldId id="317" r:id="rId17"/>
    <p:sldId id="318" r:id="rId18"/>
    <p:sldId id="310" r:id="rId19"/>
    <p:sldId id="315" r:id="rId20"/>
    <p:sldId id="319" r:id="rId21"/>
    <p:sldId id="320" r:id="rId22"/>
    <p:sldId id="305" r:id="rId23"/>
    <p:sldId id="321" r:id="rId24"/>
    <p:sldId id="306" r:id="rId25"/>
    <p:sldId id="316" r:id="rId26"/>
    <p:sldId id="322"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94660"/>
  </p:normalViewPr>
  <p:slideViewPr>
    <p:cSldViewPr>
      <p:cViewPr varScale="1">
        <p:scale>
          <a:sx n="109" d="100"/>
          <a:sy n="109" d="100"/>
        </p:scale>
        <p:origin x="174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AB7F81C4-A209-4429-B775-86E2553C0351}" type="datetimeFigureOut">
              <a:rPr lang="en-US" smtClean="0"/>
              <a:t>11/25/2020</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B426137-02B4-4D24-AA2C-B93D4C818E79}" type="slidenum">
              <a:rPr lang="en-US" smtClean="0"/>
              <a:t>‹#›</a:t>
            </a:fld>
            <a:endParaRPr lang="en-US" dirty="0"/>
          </a:p>
        </p:txBody>
      </p:sp>
    </p:spTree>
    <p:extLst>
      <p:ext uri="{BB962C8B-B14F-4D97-AF65-F5344CB8AC3E}">
        <p14:creationId xmlns:p14="http://schemas.microsoft.com/office/powerpoint/2010/main" val="1616432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4B978-430E-4E50-921F-B20E8A95C66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0D5074-B831-41B3-A628-87EC11E5BEF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71FEE9-8734-4E40-9A43-D10E78780CDE}"/>
              </a:ext>
            </a:extLst>
          </p:cNvPr>
          <p:cNvSpPr>
            <a:spLocks noGrp="1"/>
          </p:cNvSpPr>
          <p:nvPr>
            <p:ph type="dt" sz="half" idx="10"/>
          </p:nvPr>
        </p:nvSpPr>
        <p:spPr/>
        <p:txBody>
          <a:bodyPr/>
          <a:lstStyle/>
          <a:p>
            <a:fld id="{B25A32D0-A2C5-4EF2-A3C0-9B64A924C52A}" type="datetime1">
              <a:rPr lang="en-US" smtClean="0"/>
              <a:t>11/25/2020</a:t>
            </a:fld>
            <a:endParaRPr lang="en-US" dirty="0"/>
          </a:p>
        </p:txBody>
      </p:sp>
      <p:sp>
        <p:nvSpPr>
          <p:cNvPr id="5" name="Footer Placeholder 4">
            <a:extLst>
              <a:ext uri="{FF2B5EF4-FFF2-40B4-BE49-F238E27FC236}">
                <a16:creationId xmlns:a16="http://schemas.microsoft.com/office/drawing/2014/main" id="{086E778E-C8F9-4870-AF32-0A69CC5A433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EB28D79-5E60-4234-A93E-E7C590149EE0}"/>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1793959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7088-E0C5-4E0F-98C4-C0168A40FE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D68DB4-AE84-4E02-B1AB-A9D45A2CE8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AA1A2B-6158-4115-9C0C-DF7A42AE5F00}"/>
              </a:ext>
            </a:extLst>
          </p:cNvPr>
          <p:cNvSpPr>
            <a:spLocks noGrp="1"/>
          </p:cNvSpPr>
          <p:nvPr>
            <p:ph type="dt" sz="half" idx="10"/>
          </p:nvPr>
        </p:nvSpPr>
        <p:spPr/>
        <p:txBody>
          <a:bodyPr/>
          <a:lstStyle/>
          <a:p>
            <a:fld id="{2F6A709A-FF9C-4271-9AE8-4F12EDA98518}" type="datetime1">
              <a:rPr lang="en-US" smtClean="0"/>
              <a:t>11/25/2020</a:t>
            </a:fld>
            <a:endParaRPr lang="en-US" dirty="0"/>
          </a:p>
        </p:txBody>
      </p:sp>
      <p:sp>
        <p:nvSpPr>
          <p:cNvPr id="5" name="Footer Placeholder 4">
            <a:extLst>
              <a:ext uri="{FF2B5EF4-FFF2-40B4-BE49-F238E27FC236}">
                <a16:creationId xmlns:a16="http://schemas.microsoft.com/office/drawing/2014/main" id="{8E8D01D9-1E30-4F99-BC96-4ECC35124B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7BDA68-DA83-49C1-BCB3-BCFF9C501A81}"/>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186413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854083-60BE-4129-8C46-DAA2EE3E3178}"/>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38A75C-3CD1-45BA-9FBB-6DE4C2046E1A}"/>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A94930-0465-49CA-84A5-B3BAA1B9E5B4}"/>
              </a:ext>
            </a:extLst>
          </p:cNvPr>
          <p:cNvSpPr>
            <a:spLocks noGrp="1"/>
          </p:cNvSpPr>
          <p:nvPr>
            <p:ph type="dt" sz="half" idx="10"/>
          </p:nvPr>
        </p:nvSpPr>
        <p:spPr/>
        <p:txBody>
          <a:bodyPr/>
          <a:lstStyle/>
          <a:p>
            <a:fld id="{C9CBF553-9008-4179-9D0B-2D38992A2A9E}" type="datetime1">
              <a:rPr lang="en-US" smtClean="0"/>
              <a:t>11/25/2020</a:t>
            </a:fld>
            <a:endParaRPr lang="en-US" dirty="0"/>
          </a:p>
        </p:txBody>
      </p:sp>
      <p:sp>
        <p:nvSpPr>
          <p:cNvPr id="5" name="Footer Placeholder 4">
            <a:extLst>
              <a:ext uri="{FF2B5EF4-FFF2-40B4-BE49-F238E27FC236}">
                <a16:creationId xmlns:a16="http://schemas.microsoft.com/office/drawing/2014/main" id="{16F2B8AD-3553-4BEA-88AD-5225D795625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43FF70-945F-4A10-B2C2-B503A4B793DA}"/>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1340541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670F5-EAB1-44D6-A964-B158BB7BFAC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4DEE238-7382-4B8B-8D1C-5CE257774F7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D5AED0D-98C5-45AE-BC4A-0C1918846AE8}"/>
              </a:ext>
            </a:extLst>
          </p:cNvPr>
          <p:cNvSpPr>
            <a:spLocks noGrp="1"/>
          </p:cNvSpPr>
          <p:nvPr>
            <p:ph type="dt" sz="half" idx="10"/>
          </p:nvPr>
        </p:nvSpPr>
        <p:spPr/>
        <p:txBody>
          <a:bodyPr/>
          <a:lstStyle/>
          <a:p>
            <a:fld id="{2A20A5BF-086E-4206-9F55-076D03EE552F}" type="datetime1">
              <a:rPr lang="en-US" smtClean="0"/>
              <a:t>11/25/2020</a:t>
            </a:fld>
            <a:endParaRPr lang="en-US" dirty="0"/>
          </a:p>
        </p:txBody>
      </p:sp>
      <p:sp>
        <p:nvSpPr>
          <p:cNvPr id="5" name="Footer Placeholder 4">
            <a:extLst>
              <a:ext uri="{FF2B5EF4-FFF2-40B4-BE49-F238E27FC236}">
                <a16:creationId xmlns:a16="http://schemas.microsoft.com/office/drawing/2014/main" id="{974981CE-49C1-42C3-A2F6-09003A6C3A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7330C43-D344-40F5-B6D6-AFE4468ADBCF}"/>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1887244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6C77-21B7-4190-AB92-5EF346EFDE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A9A01F-B55C-4693-8F32-D3C8D6DF69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88A71B-5A8C-4CA7-965A-A263A2C0D1AB}"/>
              </a:ext>
            </a:extLst>
          </p:cNvPr>
          <p:cNvSpPr>
            <a:spLocks noGrp="1"/>
          </p:cNvSpPr>
          <p:nvPr>
            <p:ph type="dt" sz="half" idx="10"/>
          </p:nvPr>
        </p:nvSpPr>
        <p:spPr/>
        <p:txBody>
          <a:bodyPr/>
          <a:lstStyle/>
          <a:p>
            <a:fld id="{98194ADE-D3CA-4D4D-A49C-464C59D5ADF4}" type="datetime1">
              <a:rPr lang="en-US" smtClean="0"/>
              <a:t>11/25/2020</a:t>
            </a:fld>
            <a:endParaRPr lang="en-US" dirty="0"/>
          </a:p>
        </p:txBody>
      </p:sp>
      <p:sp>
        <p:nvSpPr>
          <p:cNvPr id="5" name="Footer Placeholder 4">
            <a:extLst>
              <a:ext uri="{FF2B5EF4-FFF2-40B4-BE49-F238E27FC236}">
                <a16:creationId xmlns:a16="http://schemas.microsoft.com/office/drawing/2014/main" id="{19DB5EA2-10C5-418A-8EF9-16E49C7721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47BED8-2E24-4F19-A6FC-679336C857E1}"/>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267044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4FD87-7537-4452-B872-325C43D54F2B}"/>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5FA44DC4-B181-419D-BF77-8596E061B8C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0C5FB7-BD7E-4E53-98F2-75E596A6CA2A}"/>
              </a:ext>
            </a:extLst>
          </p:cNvPr>
          <p:cNvSpPr>
            <a:spLocks noGrp="1"/>
          </p:cNvSpPr>
          <p:nvPr>
            <p:ph type="dt" sz="half" idx="10"/>
          </p:nvPr>
        </p:nvSpPr>
        <p:spPr/>
        <p:txBody>
          <a:bodyPr/>
          <a:lstStyle/>
          <a:p>
            <a:fld id="{552435A8-B352-4DA9-9B87-80ACA0633547}" type="datetime1">
              <a:rPr lang="en-US" smtClean="0"/>
              <a:t>11/25/2020</a:t>
            </a:fld>
            <a:endParaRPr lang="en-US" dirty="0"/>
          </a:p>
        </p:txBody>
      </p:sp>
      <p:sp>
        <p:nvSpPr>
          <p:cNvPr id="5" name="Footer Placeholder 4">
            <a:extLst>
              <a:ext uri="{FF2B5EF4-FFF2-40B4-BE49-F238E27FC236}">
                <a16:creationId xmlns:a16="http://schemas.microsoft.com/office/drawing/2014/main" id="{519FABF6-4326-4EF2-BA10-EAC10530CD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2539DDC-6479-43CD-AB36-1D28484E4F3D}"/>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1135593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2D539-922D-4FA2-8106-A24D2F5E6A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F4B3C4-6C51-41C2-953B-3389B714353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BA5B4F-2C71-4A9B-BEEE-8AD10D9EEEB4}"/>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F23931-EF40-4780-B28E-5E59998B6286}"/>
              </a:ext>
            </a:extLst>
          </p:cNvPr>
          <p:cNvSpPr>
            <a:spLocks noGrp="1"/>
          </p:cNvSpPr>
          <p:nvPr>
            <p:ph type="dt" sz="half" idx="10"/>
          </p:nvPr>
        </p:nvSpPr>
        <p:spPr/>
        <p:txBody>
          <a:bodyPr/>
          <a:lstStyle/>
          <a:p>
            <a:fld id="{43F5A73A-89A6-4658-A9F6-F27A503BB462}" type="datetime1">
              <a:rPr lang="en-US" smtClean="0"/>
              <a:t>11/25/2020</a:t>
            </a:fld>
            <a:endParaRPr lang="en-US" dirty="0"/>
          </a:p>
        </p:txBody>
      </p:sp>
      <p:sp>
        <p:nvSpPr>
          <p:cNvPr id="6" name="Footer Placeholder 5">
            <a:extLst>
              <a:ext uri="{FF2B5EF4-FFF2-40B4-BE49-F238E27FC236}">
                <a16:creationId xmlns:a16="http://schemas.microsoft.com/office/drawing/2014/main" id="{1B1189FD-9938-4FDF-9D6C-BB0D5C37E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EB9122-C90B-4924-8070-41FB4745CD9F}"/>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1182287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4992D-D343-4B67-BAE5-C75853842B1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307148-72A9-4B9E-AC91-D8BDECC8DCF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124BEBB-A8DE-4CCA-8726-31A573B19E7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29BA45-F26F-41E6-9933-ED721474D93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9EBAD5B-7ED2-4D21-A9BB-F9FF0C552D9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E19B72-C825-40EE-B368-08DE27EC596F}"/>
              </a:ext>
            </a:extLst>
          </p:cNvPr>
          <p:cNvSpPr>
            <a:spLocks noGrp="1"/>
          </p:cNvSpPr>
          <p:nvPr>
            <p:ph type="dt" sz="half" idx="10"/>
          </p:nvPr>
        </p:nvSpPr>
        <p:spPr/>
        <p:txBody>
          <a:bodyPr/>
          <a:lstStyle/>
          <a:p>
            <a:fld id="{1247E681-84CD-4DCC-9A50-EBBB3C080608}" type="datetime1">
              <a:rPr lang="en-US" smtClean="0"/>
              <a:t>11/25/2020</a:t>
            </a:fld>
            <a:endParaRPr lang="en-US" dirty="0"/>
          </a:p>
        </p:txBody>
      </p:sp>
      <p:sp>
        <p:nvSpPr>
          <p:cNvPr id="8" name="Footer Placeholder 7">
            <a:extLst>
              <a:ext uri="{FF2B5EF4-FFF2-40B4-BE49-F238E27FC236}">
                <a16:creationId xmlns:a16="http://schemas.microsoft.com/office/drawing/2014/main" id="{9F4F6E1D-75AC-4220-B365-372F07556AD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67B578E-77C5-4B29-AA45-AE5A035349F4}"/>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3136052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09F2A-F599-4B1C-9A53-788A741678D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8EACEA-028D-4185-BBC0-FD35E9D51BF6}"/>
              </a:ext>
            </a:extLst>
          </p:cNvPr>
          <p:cNvSpPr>
            <a:spLocks noGrp="1"/>
          </p:cNvSpPr>
          <p:nvPr>
            <p:ph type="dt" sz="half" idx="10"/>
          </p:nvPr>
        </p:nvSpPr>
        <p:spPr/>
        <p:txBody>
          <a:bodyPr/>
          <a:lstStyle/>
          <a:p>
            <a:fld id="{BB86CB05-9AD3-41DE-845C-21CEC0526D6C}" type="datetime1">
              <a:rPr lang="en-US" smtClean="0"/>
              <a:t>11/25/2020</a:t>
            </a:fld>
            <a:endParaRPr lang="en-US" dirty="0"/>
          </a:p>
        </p:txBody>
      </p:sp>
      <p:sp>
        <p:nvSpPr>
          <p:cNvPr id="4" name="Footer Placeholder 3">
            <a:extLst>
              <a:ext uri="{FF2B5EF4-FFF2-40B4-BE49-F238E27FC236}">
                <a16:creationId xmlns:a16="http://schemas.microsoft.com/office/drawing/2014/main" id="{0FD64206-5BB7-4DF7-BE9E-7D5803846B5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6F1E8F8-9FAB-4443-A4BD-7456F3F9326A}"/>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37025558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2F0237-5FFB-444D-A1B6-FFE83A70D7D5}"/>
              </a:ext>
            </a:extLst>
          </p:cNvPr>
          <p:cNvSpPr>
            <a:spLocks noGrp="1"/>
          </p:cNvSpPr>
          <p:nvPr>
            <p:ph type="dt" sz="half" idx="10"/>
          </p:nvPr>
        </p:nvSpPr>
        <p:spPr/>
        <p:txBody>
          <a:bodyPr/>
          <a:lstStyle/>
          <a:p>
            <a:fld id="{4EA7D828-0AC1-4602-AA86-A57DFA5D028E}" type="datetime1">
              <a:rPr lang="en-US" smtClean="0"/>
              <a:t>11/25/2020</a:t>
            </a:fld>
            <a:endParaRPr lang="en-US" dirty="0"/>
          </a:p>
        </p:txBody>
      </p:sp>
      <p:sp>
        <p:nvSpPr>
          <p:cNvPr id="3" name="Footer Placeholder 2">
            <a:extLst>
              <a:ext uri="{FF2B5EF4-FFF2-40B4-BE49-F238E27FC236}">
                <a16:creationId xmlns:a16="http://schemas.microsoft.com/office/drawing/2014/main" id="{2B014C6B-7512-48C5-A709-E6B2529209E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99B3718-D111-407E-A322-CD05CB0AE2D5}"/>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232628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9DEF-76C3-41BF-BAD8-99D9C06E1C4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C7249B4-86D5-4127-8561-5C605AA7662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30536D9-7DE5-43E0-887A-031A2EC010C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6D30B29-4E50-4D82-AE8B-A5AA3D326309}"/>
              </a:ext>
            </a:extLst>
          </p:cNvPr>
          <p:cNvSpPr>
            <a:spLocks noGrp="1"/>
          </p:cNvSpPr>
          <p:nvPr>
            <p:ph type="dt" sz="half" idx="10"/>
          </p:nvPr>
        </p:nvSpPr>
        <p:spPr/>
        <p:txBody>
          <a:bodyPr/>
          <a:lstStyle/>
          <a:p>
            <a:fld id="{D0A676AD-CC70-4AB8-A222-46FE4CCC7140}" type="datetime1">
              <a:rPr lang="en-US" smtClean="0"/>
              <a:t>11/25/2020</a:t>
            </a:fld>
            <a:endParaRPr lang="en-US" dirty="0"/>
          </a:p>
        </p:txBody>
      </p:sp>
      <p:sp>
        <p:nvSpPr>
          <p:cNvPr id="6" name="Footer Placeholder 5">
            <a:extLst>
              <a:ext uri="{FF2B5EF4-FFF2-40B4-BE49-F238E27FC236}">
                <a16:creationId xmlns:a16="http://schemas.microsoft.com/office/drawing/2014/main" id="{26DAECED-B522-4FEF-BDCE-B5A962ABECC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53C332-1CDB-4E11-8D14-575321F219C8}"/>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400412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0D4A6-9419-4EF1-912E-B3FF0E7519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03CC5B-F651-4D08-A9CA-A9DD7DF08D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18EED-E306-44ED-89F3-C9ECE8AF9EC8}"/>
              </a:ext>
            </a:extLst>
          </p:cNvPr>
          <p:cNvSpPr>
            <a:spLocks noGrp="1"/>
          </p:cNvSpPr>
          <p:nvPr>
            <p:ph type="dt" sz="half" idx="10"/>
          </p:nvPr>
        </p:nvSpPr>
        <p:spPr/>
        <p:txBody>
          <a:bodyPr/>
          <a:lstStyle/>
          <a:p>
            <a:fld id="{596BE1FB-EDCC-42B4-AE9D-92558507C660}" type="datetime1">
              <a:rPr lang="en-US" smtClean="0"/>
              <a:t>11/25/2020</a:t>
            </a:fld>
            <a:endParaRPr lang="en-US" dirty="0"/>
          </a:p>
        </p:txBody>
      </p:sp>
      <p:sp>
        <p:nvSpPr>
          <p:cNvPr id="5" name="Footer Placeholder 4">
            <a:extLst>
              <a:ext uri="{FF2B5EF4-FFF2-40B4-BE49-F238E27FC236}">
                <a16:creationId xmlns:a16="http://schemas.microsoft.com/office/drawing/2014/main" id="{33B80F99-DFFD-4C0F-AB0C-CB8069CCEDB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430F96-BEDF-49D9-B696-E357A7B10F0C}"/>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3012230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9C4CE-F215-41D1-957E-363AB10843F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CBAC855-006E-42D6-BC47-B4F0FCCC329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D7B471C7-7289-4CB8-B765-F8F3C17201A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A5A7F42-5160-4E7E-BA89-FD743F18D0D1}"/>
              </a:ext>
            </a:extLst>
          </p:cNvPr>
          <p:cNvSpPr>
            <a:spLocks noGrp="1"/>
          </p:cNvSpPr>
          <p:nvPr>
            <p:ph type="dt" sz="half" idx="10"/>
          </p:nvPr>
        </p:nvSpPr>
        <p:spPr/>
        <p:txBody>
          <a:bodyPr/>
          <a:lstStyle/>
          <a:p>
            <a:fld id="{16480C72-89CE-4B3E-819E-9962C438101E}" type="datetime1">
              <a:rPr lang="en-US" smtClean="0"/>
              <a:t>11/25/2020</a:t>
            </a:fld>
            <a:endParaRPr lang="en-US" dirty="0"/>
          </a:p>
        </p:txBody>
      </p:sp>
      <p:sp>
        <p:nvSpPr>
          <p:cNvPr id="6" name="Footer Placeholder 5">
            <a:extLst>
              <a:ext uri="{FF2B5EF4-FFF2-40B4-BE49-F238E27FC236}">
                <a16:creationId xmlns:a16="http://schemas.microsoft.com/office/drawing/2014/main" id="{7C6C99A1-5F98-4FA7-9D87-6FEE875563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B1281F-F256-4442-866C-6B7613387301}"/>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57899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079F3-E99A-4A83-8443-9E1C6C0C40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344F40-E6F0-4E01-9E99-E1BFFB9B6C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2636C0-5EA3-4D16-AD52-5D9815F17900}"/>
              </a:ext>
            </a:extLst>
          </p:cNvPr>
          <p:cNvSpPr>
            <a:spLocks noGrp="1"/>
          </p:cNvSpPr>
          <p:nvPr>
            <p:ph type="dt" sz="half" idx="10"/>
          </p:nvPr>
        </p:nvSpPr>
        <p:spPr/>
        <p:txBody>
          <a:bodyPr/>
          <a:lstStyle/>
          <a:p>
            <a:fld id="{C1E29098-1477-4B0F-9BE8-4BC0913B238A}" type="datetime1">
              <a:rPr lang="en-US" smtClean="0"/>
              <a:t>11/25/2020</a:t>
            </a:fld>
            <a:endParaRPr lang="en-US" dirty="0"/>
          </a:p>
        </p:txBody>
      </p:sp>
      <p:sp>
        <p:nvSpPr>
          <p:cNvPr id="5" name="Footer Placeholder 4">
            <a:extLst>
              <a:ext uri="{FF2B5EF4-FFF2-40B4-BE49-F238E27FC236}">
                <a16:creationId xmlns:a16="http://schemas.microsoft.com/office/drawing/2014/main" id="{2DF57F73-06FA-4915-AC5C-0ABB1FCCB9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B177349-4761-42E9-936E-5B3648C97DCC}"/>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34300272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CE1DDF-3C91-4D41-9E22-9F390F107BB4}"/>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0B47AC7-2D00-4A78-8EFB-E8565A1AE32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9D8E37-7E25-4483-A404-2EE207A50495}"/>
              </a:ext>
            </a:extLst>
          </p:cNvPr>
          <p:cNvSpPr>
            <a:spLocks noGrp="1"/>
          </p:cNvSpPr>
          <p:nvPr>
            <p:ph type="dt" sz="half" idx="10"/>
          </p:nvPr>
        </p:nvSpPr>
        <p:spPr/>
        <p:txBody>
          <a:bodyPr/>
          <a:lstStyle/>
          <a:p>
            <a:fld id="{FFB660D9-FE87-4CF5-B65B-F5C26877D0BE}" type="datetime1">
              <a:rPr lang="en-US" smtClean="0"/>
              <a:t>11/25/2020</a:t>
            </a:fld>
            <a:endParaRPr lang="en-US" dirty="0"/>
          </a:p>
        </p:txBody>
      </p:sp>
      <p:sp>
        <p:nvSpPr>
          <p:cNvPr id="5" name="Footer Placeholder 4">
            <a:extLst>
              <a:ext uri="{FF2B5EF4-FFF2-40B4-BE49-F238E27FC236}">
                <a16:creationId xmlns:a16="http://schemas.microsoft.com/office/drawing/2014/main" id="{ECB9A023-5627-4BCC-BE2F-BD99A33232C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369418-FF0C-4C81-8DA9-DCC7D2BF4562}"/>
              </a:ext>
            </a:extLst>
          </p:cNvPr>
          <p:cNvSpPr>
            <a:spLocks noGrp="1"/>
          </p:cNvSpPr>
          <p:nvPr>
            <p:ph type="sldNum" sz="quarter" idx="12"/>
          </p:nvPr>
        </p:nvSpPr>
        <p:spPr/>
        <p:txBody>
          <a:bodyPr/>
          <a:lstStyle/>
          <a:p>
            <a:fld id="{57800785-1166-47E2-B08D-DFF5E82AE254}" type="slidenum">
              <a:rPr lang="en-US" smtClean="0"/>
              <a:t>‹#›</a:t>
            </a:fld>
            <a:endParaRPr lang="en-US" dirty="0"/>
          </a:p>
        </p:txBody>
      </p:sp>
    </p:spTree>
    <p:extLst>
      <p:ext uri="{BB962C8B-B14F-4D97-AF65-F5344CB8AC3E}">
        <p14:creationId xmlns:p14="http://schemas.microsoft.com/office/powerpoint/2010/main" val="1145686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15C8D-0FFA-4CC2-873C-542D2A9AD18A}"/>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D8705C-A7CC-4AB4-B938-A225BD06ADBB}"/>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7F9A51-38CC-4C91-AF7E-3DB29D25DFE3}"/>
              </a:ext>
            </a:extLst>
          </p:cNvPr>
          <p:cNvSpPr>
            <a:spLocks noGrp="1"/>
          </p:cNvSpPr>
          <p:nvPr>
            <p:ph type="dt" sz="half" idx="10"/>
          </p:nvPr>
        </p:nvSpPr>
        <p:spPr/>
        <p:txBody>
          <a:bodyPr/>
          <a:lstStyle/>
          <a:p>
            <a:fld id="{DA6C387E-F87E-480F-B9A7-FEBEC2E02C32}" type="datetime1">
              <a:rPr lang="en-US" smtClean="0"/>
              <a:t>11/25/2020</a:t>
            </a:fld>
            <a:endParaRPr lang="en-US" dirty="0"/>
          </a:p>
        </p:txBody>
      </p:sp>
      <p:sp>
        <p:nvSpPr>
          <p:cNvPr id="5" name="Footer Placeholder 4">
            <a:extLst>
              <a:ext uri="{FF2B5EF4-FFF2-40B4-BE49-F238E27FC236}">
                <a16:creationId xmlns:a16="http://schemas.microsoft.com/office/drawing/2014/main" id="{77830388-B73C-4BE4-97B0-B38FBD3C3A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04383D-2411-489A-8FF3-395730CE819C}"/>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895027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94A2B-19DD-4D7B-82A8-995D987B41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96FA85-E3ED-420D-8F9A-628DAF87F77D}"/>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EBAB9D-A815-4383-8D4B-87ACFD273780}"/>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6687B6-20A6-4A71-AB00-74C29856B79F}"/>
              </a:ext>
            </a:extLst>
          </p:cNvPr>
          <p:cNvSpPr>
            <a:spLocks noGrp="1"/>
          </p:cNvSpPr>
          <p:nvPr>
            <p:ph type="dt" sz="half" idx="10"/>
          </p:nvPr>
        </p:nvSpPr>
        <p:spPr/>
        <p:txBody>
          <a:bodyPr/>
          <a:lstStyle/>
          <a:p>
            <a:fld id="{7143BF3F-D2A8-4E63-9469-554AE6A1CCCF}" type="datetime1">
              <a:rPr lang="en-US" smtClean="0"/>
              <a:t>11/25/2020</a:t>
            </a:fld>
            <a:endParaRPr lang="en-US" dirty="0"/>
          </a:p>
        </p:txBody>
      </p:sp>
      <p:sp>
        <p:nvSpPr>
          <p:cNvPr id="6" name="Footer Placeholder 5">
            <a:extLst>
              <a:ext uri="{FF2B5EF4-FFF2-40B4-BE49-F238E27FC236}">
                <a16:creationId xmlns:a16="http://schemas.microsoft.com/office/drawing/2014/main" id="{79B9D886-3F8F-4E05-88DA-6FFBFA782DF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AB2C50-EAA8-4DB6-A25F-4E26E80F3919}"/>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2981804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13D3A-60D2-4AC7-9D31-07B1AB86661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B2C177-7AFD-4C9F-AA85-1D1439C0CDA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F2BEDD4-ACBB-4A7E-8981-8AD59A2576A7}"/>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A0C7B1-E845-492E-90E1-59A3EE8BCF0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A9BB990-C5FC-4430-A39E-3B666323F141}"/>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743E48-DC94-49FE-8A7A-C05C87AF6AB4}"/>
              </a:ext>
            </a:extLst>
          </p:cNvPr>
          <p:cNvSpPr>
            <a:spLocks noGrp="1"/>
          </p:cNvSpPr>
          <p:nvPr>
            <p:ph type="dt" sz="half" idx="10"/>
          </p:nvPr>
        </p:nvSpPr>
        <p:spPr/>
        <p:txBody>
          <a:bodyPr/>
          <a:lstStyle/>
          <a:p>
            <a:fld id="{26E23CAD-C4A9-4CF4-9A7D-356EAD853C1E}" type="datetime1">
              <a:rPr lang="en-US" smtClean="0"/>
              <a:t>11/25/2020</a:t>
            </a:fld>
            <a:endParaRPr lang="en-US" dirty="0"/>
          </a:p>
        </p:txBody>
      </p:sp>
      <p:sp>
        <p:nvSpPr>
          <p:cNvPr id="8" name="Footer Placeholder 7">
            <a:extLst>
              <a:ext uri="{FF2B5EF4-FFF2-40B4-BE49-F238E27FC236}">
                <a16:creationId xmlns:a16="http://schemas.microsoft.com/office/drawing/2014/main" id="{0FBE91D5-C310-43C5-BB2E-A658FB25402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311489C-B917-40C5-B7DE-4A93C931C7F8}"/>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137295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B7ADD-0B1D-44CC-8942-89BAE477F0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09642D-CAE0-4247-B9F0-0A10528B5A70}"/>
              </a:ext>
            </a:extLst>
          </p:cNvPr>
          <p:cNvSpPr>
            <a:spLocks noGrp="1"/>
          </p:cNvSpPr>
          <p:nvPr>
            <p:ph type="dt" sz="half" idx="10"/>
          </p:nvPr>
        </p:nvSpPr>
        <p:spPr/>
        <p:txBody>
          <a:bodyPr/>
          <a:lstStyle/>
          <a:p>
            <a:fld id="{987486BB-ED63-4FD9-AE33-F8D30ADF2645}" type="datetime1">
              <a:rPr lang="en-US" smtClean="0"/>
              <a:t>11/25/2020</a:t>
            </a:fld>
            <a:endParaRPr lang="en-US" dirty="0"/>
          </a:p>
        </p:txBody>
      </p:sp>
      <p:sp>
        <p:nvSpPr>
          <p:cNvPr id="4" name="Footer Placeholder 3">
            <a:extLst>
              <a:ext uri="{FF2B5EF4-FFF2-40B4-BE49-F238E27FC236}">
                <a16:creationId xmlns:a16="http://schemas.microsoft.com/office/drawing/2014/main" id="{3B25D12C-7C32-4469-876B-715F6313518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405B386-5507-48AA-BA7E-E721B59B82D5}"/>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3901366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95A56C-30DA-4C44-B50B-12C79B72133D}"/>
              </a:ext>
            </a:extLst>
          </p:cNvPr>
          <p:cNvSpPr>
            <a:spLocks noGrp="1"/>
          </p:cNvSpPr>
          <p:nvPr>
            <p:ph type="dt" sz="half" idx="10"/>
          </p:nvPr>
        </p:nvSpPr>
        <p:spPr/>
        <p:txBody>
          <a:bodyPr/>
          <a:lstStyle/>
          <a:p>
            <a:fld id="{08F2152E-5A68-46C0-8F01-7EEEE12A872A}" type="datetime1">
              <a:rPr lang="en-US" smtClean="0"/>
              <a:t>11/25/2020</a:t>
            </a:fld>
            <a:endParaRPr lang="en-US" dirty="0"/>
          </a:p>
        </p:txBody>
      </p:sp>
      <p:sp>
        <p:nvSpPr>
          <p:cNvPr id="3" name="Footer Placeholder 2">
            <a:extLst>
              <a:ext uri="{FF2B5EF4-FFF2-40B4-BE49-F238E27FC236}">
                <a16:creationId xmlns:a16="http://schemas.microsoft.com/office/drawing/2014/main" id="{A67D9BD9-4FC2-4CC3-AC0C-87E3063E0AE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AB1F4AB-5B9F-4901-8231-A976A3BF262B}"/>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297056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B05E9-9BD7-4BC7-8BBD-84000A0EDFD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AB70D8-1181-48E9-AB24-5D47E669659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90587B-6259-4EA5-B7FE-4D08D5215A1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34F6E6-843D-4B25-8348-3696F2AFBA5D}"/>
              </a:ext>
            </a:extLst>
          </p:cNvPr>
          <p:cNvSpPr>
            <a:spLocks noGrp="1"/>
          </p:cNvSpPr>
          <p:nvPr>
            <p:ph type="dt" sz="half" idx="10"/>
          </p:nvPr>
        </p:nvSpPr>
        <p:spPr/>
        <p:txBody>
          <a:bodyPr/>
          <a:lstStyle/>
          <a:p>
            <a:fld id="{E71BD85E-2734-463A-9A56-76CBC1B59703}" type="datetime1">
              <a:rPr lang="en-US" smtClean="0"/>
              <a:t>11/25/2020</a:t>
            </a:fld>
            <a:endParaRPr lang="en-US" dirty="0"/>
          </a:p>
        </p:txBody>
      </p:sp>
      <p:sp>
        <p:nvSpPr>
          <p:cNvPr id="6" name="Footer Placeholder 5">
            <a:extLst>
              <a:ext uri="{FF2B5EF4-FFF2-40B4-BE49-F238E27FC236}">
                <a16:creationId xmlns:a16="http://schemas.microsoft.com/office/drawing/2014/main" id="{1E4C023D-295C-455B-8DBF-A43C2C852C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AC83328-25BA-4813-9886-FA7624190209}"/>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1797865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5E67F-D50C-4046-A6A4-6B56C2F7011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9B3878-F2F6-4DDF-9FAB-8A44BF4DE87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9367B2C-C758-4D51-B682-37FBB7F9F0D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FB2170-6548-4200-B429-28DC216B08D8}"/>
              </a:ext>
            </a:extLst>
          </p:cNvPr>
          <p:cNvSpPr>
            <a:spLocks noGrp="1"/>
          </p:cNvSpPr>
          <p:nvPr>
            <p:ph type="dt" sz="half" idx="10"/>
          </p:nvPr>
        </p:nvSpPr>
        <p:spPr/>
        <p:txBody>
          <a:bodyPr/>
          <a:lstStyle/>
          <a:p>
            <a:fld id="{1E94CBC1-DE71-4D5B-AF73-4A573CF872D1}" type="datetime1">
              <a:rPr lang="en-US" smtClean="0"/>
              <a:t>11/25/2020</a:t>
            </a:fld>
            <a:endParaRPr lang="en-US" dirty="0"/>
          </a:p>
        </p:txBody>
      </p:sp>
      <p:sp>
        <p:nvSpPr>
          <p:cNvPr id="6" name="Footer Placeholder 5">
            <a:extLst>
              <a:ext uri="{FF2B5EF4-FFF2-40B4-BE49-F238E27FC236}">
                <a16:creationId xmlns:a16="http://schemas.microsoft.com/office/drawing/2014/main" id="{C28858E7-3419-4A09-A6DB-DA08405EF8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8A0BE6-7411-447D-B946-F53A62260274}"/>
              </a:ext>
            </a:extLst>
          </p:cNvPr>
          <p:cNvSpPr>
            <a:spLocks noGrp="1"/>
          </p:cNvSpPr>
          <p:nvPr>
            <p:ph type="sldNum" sz="quarter" idx="12"/>
          </p:nvPr>
        </p:nvSpPr>
        <p:spPr/>
        <p:txBody>
          <a:bodyPr/>
          <a:lstStyle/>
          <a:p>
            <a:fld id="{1972A2BE-E386-43F4-9C2E-971DBCA6CF1E}" type="slidenum">
              <a:rPr lang="en-US" smtClean="0"/>
              <a:t>‹#›</a:t>
            </a:fld>
            <a:endParaRPr lang="en-US" dirty="0"/>
          </a:p>
        </p:txBody>
      </p:sp>
    </p:spTree>
    <p:extLst>
      <p:ext uri="{BB962C8B-B14F-4D97-AF65-F5344CB8AC3E}">
        <p14:creationId xmlns:p14="http://schemas.microsoft.com/office/powerpoint/2010/main" val="1515226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409D86-28D1-45AD-A3FC-A9206DE84CB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89CF6D-0C84-4FF8-9BA9-561C7ED0930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02CE99-03FD-4C7E-855D-84CE735D1BF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CEF49-AA3C-44B1-9CE9-363E6822DA1F}" type="datetime1">
              <a:rPr lang="en-US" smtClean="0"/>
              <a:t>11/25/2020</a:t>
            </a:fld>
            <a:endParaRPr lang="en-US" dirty="0"/>
          </a:p>
        </p:txBody>
      </p:sp>
      <p:sp>
        <p:nvSpPr>
          <p:cNvPr id="5" name="Footer Placeholder 4">
            <a:extLst>
              <a:ext uri="{FF2B5EF4-FFF2-40B4-BE49-F238E27FC236}">
                <a16:creationId xmlns:a16="http://schemas.microsoft.com/office/drawing/2014/main" id="{B83CE6E0-78FF-42B5-9D4C-8AC5E485943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BCA57EA-1471-46F9-80CB-B4935FFD27B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72A2BE-E386-43F4-9C2E-971DBCA6CF1E}" type="slidenum">
              <a:rPr lang="en-US" smtClean="0"/>
              <a:t>‹#›</a:t>
            </a:fld>
            <a:endParaRPr lang="en-US" dirty="0"/>
          </a:p>
        </p:txBody>
      </p:sp>
    </p:spTree>
    <p:extLst>
      <p:ext uri="{BB962C8B-B14F-4D97-AF65-F5344CB8AC3E}">
        <p14:creationId xmlns:p14="http://schemas.microsoft.com/office/powerpoint/2010/main" val="749761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799ECB-07A4-4C52-8F81-80FD7B02E54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B5BEB1-A64E-4AAF-92AC-573E0F8A8C2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F63DED-E9D8-42C5-AA85-F2F4D7E5FCA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DFC00C-B6DA-4476-A81B-BF0E5792033B}" type="datetime1">
              <a:rPr lang="en-US" smtClean="0"/>
              <a:t>11/25/2020</a:t>
            </a:fld>
            <a:endParaRPr lang="en-US" dirty="0"/>
          </a:p>
        </p:txBody>
      </p:sp>
      <p:sp>
        <p:nvSpPr>
          <p:cNvPr id="5" name="Footer Placeholder 4">
            <a:extLst>
              <a:ext uri="{FF2B5EF4-FFF2-40B4-BE49-F238E27FC236}">
                <a16:creationId xmlns:a16="http://schemas.microsoft.com/office/drawing/2014/main" id="{B98F1F40-6A87-4B44-BE04-0AEC0E433D6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35C0754-68FC-4BB2-8C23-E9A2DBE00E1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72A2BE-E386-43F4-9C2E-971DBCA6CF1E}" type="slidenum">
              <a:rPr lang="en-US" smtClean="0"/>
              <a:t>‹#›</a:t>
            </a:fld>
            <a:endParaRPr lang="en-US" dirty="0"/>
          </a:p>
        </p:txBody>
      </p:sp>
    </p:spTree>
    <p:extLst>
      <p:ext uri="{BB962C8B-B14F-4D97-AF65-F5344CB8AC3E}">
        <p14:creationId xmlns:p14="http://schemas.microsoft.com/office/powerpoint/2010/main" val="51234094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8650" y="963877"/>
            <a:ext cx="2620771" cy="4930246"/>
          </a:xfrm>
        </p:spPr>
        <p:txBody>
          <a:bodyPr vert="horz" lIns="91440" tIns="45720" rIns="91440" bIns="45720" rtlCol="0" anchor="ctr">
            <a:normAutofit/>
          </a:bodyPr>
          <a:lstStyle/>
          <a:p>
            <a:pPr algn="r" defTabSz="914400"/>
            <a:r>
              <a:rPr lang="en-US" sz="2800" b="1" kern="1200" dirty="0">
                <a:solidFill>
                  <a:schemeClr val="accent1"/>
                </a:solidFill>
                <a:latin typeface="+mj-lt"/>
                <a:ea typeface="+mj-ea"/>
                <a:cs typeface="+mj-cs"/>
              </a:rPr>
              <a:t>TOWN OF MILTON</a:t>
            </a:r>
            <a:br>
              <a:rPr lang="en-US" sz="2800" b="1" kern="1200" dirty="0">
                <a:solidFill>
                  <a:schemeClr val="accent1"/>
                </a:solidFill>
                <a:latin typeface="+mj-lt"/>
                <a:ea typeface="+mj-ea"/>
                <a:cs typeface="+mj-cs"/>
              </a:rPr>
            </a:br>
            <a:r>
              <a:rPr lang="en-US" sz="2800" b="1" kern="1200" dirty="0">
                <a:solidFill>
                  <a:schemeClr val="accent1"/>
                </a:solidFill>
                <a:latin typeface="+mj-lt"/>
                <a:ea typeface="+mj-ea"/>
                <a:cs typeface="+mj-cs"/>
              </a:rPr>
              <a:t>MUNICIPAL BROADBAND COMMITTEE</a:t>
            </a:r>
          </a:p>
        </p:txBody>
      </p:sp>
      <p:sp>
        <p:nvSpPr>
          <p:cNvPr id="3" name="Subtitle 2"/>
          <p:cNvSpPr>
            <a:spLocks noGrp="1"/>
          </p:cNvSpPr>
          <p:nvPr>
            <p:ph type="subTitle" idx="1"/>
          </p:nvPr>
        </p:nvSpPr>
        <p:spPr>
          <a:xfrm>
            <a:off x="3732023" y="963877"/>
            <a:ext cx="4783327" cy="4930246"/>
          </a:xfrm>
        </p:spPr>
        <p:txBody>
          <a:bodyPr vert="horz" lIns="91440" tIns="45720" rIns="91440" bIns="45720" rtlCol="0" anchor="ctr">
            <a:normAutofit/>
          </a:bodyPr>
          <a:lstStyle/>
          <a:p>
            <a:pPr algn="l" defTabSz="914400"/>
            <a:r>
              <a:rPr lang="en-US" sz="2100" b="1" dirty="0"/>
              <a:t>Presentation to the Select Board:</a:t>
            </a:r>
          </a:p>
          <a:p>
            <a:pPr algn="l" defTabSz="914400"/>
            <a:endParaRPr lang="en-US" sz="2100" b="1" dirty="0"/>
          </a:p>
          <a:p>
            <a:pPr algn="l" defTabSz="914400"/>
            <a:r>
              <a:rPr lang="en-US" sz="2800" b="1" dirty="0"/>
              <a:t>CTC Technology’s Report “Design and Cost Estimate for Town I-NET”</a:t>
            </a:r>
          </a:p>
          <a:p>
            <a:pPr indent="-228600" algn="l" defTabSz="914400">
              <a:buFont typeface="Arial" panose="020B0604020202020204" pitchFamily="34" charset="0"/>
              <a:buChar char="•"/>
            </a:pPr>
            <a:endParaRPr lang="en-US" sz="2100" b="1" dirty="0"/>
          </a:p>
          <a:p>
            <a:pPr algn="l" defTabSz="914400"/>
            <a:r>
              <a:rPr lang="en-US" sz="2100" b="1" dirty="0"/>
              <a:t>May 29, 2019</a:t>
            </a:r>
          </a:p>
          <a:p>
            <a:pPr indent="-228600" algn="l" defTabSz="914400">
              <a:buFont typeface="Arial" panose="020B0604020202020204" pitchFamily="34" charset="0"/>
              <a:buChar char="•"/>
            </a:pPr>
            <a:endParaRPr lang="en-US" sz="2100" dirty="0"/>
          </a:p>
          <a:p>
            <a:pPr indent="-228600" algn="l" defTabSz="914400">
              <a:buFont typeface="Arial" panose="020B0604020202020204" pitchFamily="34" charset="0"/>
              <a:buChar char="•"/>
            </a:pPr>
            <a:endParaRPr lang="en-US" sz="2100" dirty="0"/>
          </a:p>
        </p:txBody>
      </p:sp>
      <p:sp>
        <p:nvSpPr>
          <p:cNvPr id="4" name="Slide Number Placeholder 3">
            <a:extLst>
              <a:ext uri="{FF2B5EF4-FFF2-40B4-BE49-F238E27FC236}">
                <a16:creationId xmlns:a16="http://schemas.microsoft.com/office/drawing/2014/main" id="{B5311A2B-5A6C-4CEE-9A93-10E7803A6F03}"/>
              </a:ext>
            </a:extLst>
          </p:cNvPr>
          <p:cNvSpPr>
            <a:spLocks noGrp="1"/>
          </p:cNvSpPr>
          <p:nvPr>
            <p:ph type="sldNum" sz="quarter" idx="12"/>
          </p:nvPr>
        </p:nvSpPr>
        <p:spPr/>
        <p:txBody>
          <a:bodyPr/>
          <a:lstStyle/>
          <a:p>
            <a:fld id="{57800785-1166-47E2-B08D-DFF5E82AE254}" type="slidenum">
              <a:rPr lang="en-US" smtClean="0"/>
              <a:t>1</a:t>
            </a:fld>
            <a:endParaRPr lang="en-US" dirty="0"/>
          </a:p>
        </p:txBody>
      </p:sp>
    </p:spTree>
    <p:extLst>
      <p:ext uri="{BB962C8B-B14F-4D97-AF65-F5344CB8AC3E}">
        <p14:creationId xmlns:p14="http://schemas.microsoft.com/office/powerpoint/2010/main" val="978639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0988" y="2269820"/>
            <a:ext cx="2318360" cy="2318360"/>
          </a:xfrm>
          <a:prstGeom prst="ellipse">
            <a:avLst/>
          </a:prstGeom>
          <a:solidFill>
            <a:schemeClr val="bg1"/>
          </a:solidFill>
          <a:ln w="174625" cmpd="thinThick">
            <a:solidFill>
              <a:srgbClr val="262626"/>
            </a:solidFill>
          </a:ln>
        </p:spPr>
        <p:txBody>
          <a:bodyPr vert="horz" lIns="91440" tIns="45720" rIns="91440" bIns="45720" rtlCol="0" anchor="ctr">
            <a:normAutofit/>
          </a:bodyPr>
          <a:lstStyle/>
          <a:p>
            <a:pPr algn="ctr"/>
            <a:r>
              <a:rPr lang="en-US" sz="1950" b="1" kern="1200" dirty="0">
                <a:latin typeface="+mj-lt"/>
                <a:ea typeface="+mj-ea"/>
                <a:cs typeface="+mj-cs"/>
              </a:rPr>
              <a:t>New I-NET: Cost Estimate</a:t>
            </a:r>
          </a:p>
        </p:txBody>
      </p:sp>
      <p:sp>
        <p:nvSpPr>
          <p:cNvPr id="3" name="Content Placeholder 2"/>
          <p:cNvSpPr>
            <a:spLocks noGrp="1"/>
          </p:cNvSpPr>
          <p:nvPr>
            <p:ph idx="1"/>
          </p:nvPr>
        </p:nvSpPr>
        <p:spPr>
          <a:xfrm>
            <a:off x="3219451" y="4494598"/>
            <a:ext cx="5391149" cy="1594145"/>
          </a:xfrm>
        </p:spPr>
        <p:txBody>
          <a:bodyPr vert="horz" lIns="91440" tIns="45720" rIns="91440" bIns="45720" rtlCol="0">
            <a:normAutofit/>
          </a:bodyPr>
          <a:lstStyle/>
          <a:p>
            <a:pPr marL="0" indent="0">
              <a:spcBef>
                <a:spcPts val="1000"/>
              </a:spcBef>
              <a:buNone/>
            </a:pPr>
            <a:r>
              <a:rPr lang="en-US" sz="1350" b="1" kern="1200" dirty="0">
                <a:latin typeface="+mn-lt"/>
                <a:ea typeface="+mn-ea"/>
                <a:cs typeface="+mn-cs"/>
              </a:rPr>
              <a:t> </a:t>
            </a:r>
          </a:p>
        </p:txBody>
      </p:sp>
      <p:graphicFrame>
        <p:nvGraphicFramePr>
          <p:cNvPr id="4" name="Table 3">
            <a:extLst>
              <a:ext uri="{FF2B5EF4-FFF2-40B4-BE49-F238E27FC236}">
                <a16:creationId xmlns:a16="http://schemas.microsoft.com/office/drawing/2014/main" id="{429DE223-191A-4993-A87E-025386AD5198}"/>
              </a:ext>
            </a:extLst>
          </p:cNvPr>
          <p:cNvGraphicFramePr>
            <a:graphicFrameLocks noGrp="1"/>
          </p:cNvGraphicFramePr>
          <p:nvPr>
            <p:extLst>
              <p:ext uri="{D42A27DB-BD31-4B8C-83A1-F6EECF244321}">
                <p14:modId xmlns:p14="http://schemas.microsoft.com/office/powerpoint/2010/main" val="2517089091"/>
              </p:ext>
            </p:extLst>
          </p:nvPr>
        </p:nvGraphicFramePr>
        <p:xfrm>
          <a:off x="3219450" y="1939283"/>
          <a:ext cx="5391150" cy="2979433"/>
        </p:xfrm>
        <a:graphic>
          <a:graphicData uri="http://schemas.openxmlformats.org/drawingml/2006/table">
            <a:tbl>
              <a:tblPr firstRow="1" firstCol="1" bandRow="1">
                <a:tableStyleId>{69012ECD-51FC-41F1-AA8D-1B2483CD663E}</a:tableStyleId>
              </a:tblPr>
              <a:tblGrid>
                <a:gridCol w="2444570">
                  <a:extLst>
                    <a:ext uri="{9D8B030D-6E8A-4147-A177-3AD203B41FA5}">
                      <a16:colId xmlns:a16="http://schemas.microsoft.com/office/drawing/2014/main" val="3368184200"/>
                    </a:ext>
                  </a:extLst>
                </a:gridCol>
                <a:gridCol w="1473290">
                  <a:extLst>
                    <a:ext uri="{9D8B030D-6E8A-4147-A177-3AD203B41FA5}">
                      <a16:colId xmlns:a16="http://schemas.microsoft.com/office/drawing/2014/main" val="2148915440"/>
                    </a:ext>
                  </a:extLst>
                </a:gridCol>
                <a:gridCol w="1473290">
                  <a:extLst>
                    <a:ext uri="{9D8B030D-6E8A-4147-A177-3AD203B41FA5}">
                      <a16:colId xmlns:a16="http://schemas.microsoft.com/office/drawing/2014/main" val="12765041"/>
                    </a:ext>
                  </a:extLst>
                </a:gridCol>
              </a:tblGrid>
              <a:tr h="744858">
                <a:tc>
                  <a:txBody>
                    <a:bodyPr/>
                    <a:lstStyle/>
                    <a:p>
                      <a:pPr marL="0" marR="0" algn="ctr">
                        <a:lnSpc>
                          <a:spcPct val="115000"/>
                        </a:lnSpc>
                        <a:spcBef>
                          <a:spcPts val="0"/>
                        </a:spcBef>
                        <a:spcAft>
                          <a:spcPts val="0"/>
                        </a:spcAft>
                      </a:pPr>
                      <a:r>
                        <a:rPr lang="en-US" sz="2100" dirty="0">
                          <a:effectLst/>
                        </a:rPr>
                        <a:t>Scenario</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ctr">
                        <a:lnSpc>
                          <a:spcPct val="115000"/>
                        </a:lnSpc>
                        <a:spcBef>
                          <a:spcPts val="0"/>
                        </a:spcBef>
                        <a:spcAft>
                          <a:spcPts val="0"/>
                        </a:spcAft>
                      </a:pPr>
                      <a:r>
                        <a:rPr lang="en-US" sz="2100" dirty="0">
                          <a:effectLst/>
                        </a:rPr>
                        <a:t>Low-Cost Estimate</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ctr">
                        <a:lnSpc>
                          <a:spcPct val="115000"/>
                        </a:lnSpc>
                        <a:spcBef>
                          <a:spcPts val="0"/>
                        </a:spcBef>
                        <a:spcAft>
                          <a:spcPts val="0"/>
                        </a:spcAft>
                      </a:pPr>
                      <a:r>
                        <a:rPr lang="en-US" sz="2100" dirty="0">
                          <a:effectLst/>
                        </a:rPr>
                        <a:t>High-Cost Estimate</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extLst>
                  <a:ext uri="{0D108BD9-81ED-4DB2-BD59-A6C34878D82A}">
                    <a16:rowId xmlns:a16="http://schemas.microsoft.com/office/drawing/2014/main" val="1035782018"/>
                  </a:ext>
                </a:extLst>
              </a:tr>
              <a:tr h="373394">
                <a:tc>
                  <a:txBody>
                    <a:bodyPr/>
                    <a:lstStyle/>
                    <a:p>
                      <a:pPr marL="0" marR="0" algn="l">
                        <a:lnSpc>
                          <a:spcPct val="115000"/>
                        </a:lnSpc>
                        <a:spcBef>
                          <a:spcPts val="0"/>
                        </a:spcBef>
                        <a:spcAft>
                          <a:spcPts val="0"/>
                        </a:spcAft>
                      </a:pPr>
                      <a:r>
                        <a:rPr lang="en-US" sz="2100" dirty="0">
                          <a:effectLst/>
                        </a:rPr>
                        <a:t>Baseline Network</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r">
                        <a:lnSpc>
                          <a:spcPct val="115000"/>
                        </a:lnSpc>
                        <a:spcBef>
                          <a:spcPts val="0"/>
                        </a:spcBef>
                        <a:spcAft>
                          <a:spcPts val="0"/>
                        </a:spcAft>
                      </a:pPr>
                      <a:r>
                        <a:rPr lang="en-US" sz="2100" dirty="0">
                          <a:effectLst/>
                        </a:rPr>
                        <a:t>$635,000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r">
                        <a:lnSpc>
                          <a:spcPct val="115000"/>
                        </a:lnSpc>
                        <a:spcBef>
                          <a:spcPts val="0"/>
                        </a:spcBef>
                        <a:spcAft>
                          <a:spcPts val="0"/>
                        </a:spcAft>
                      </a:pPr>
                      <a:r>
                        <a:rPr lang="en-US" sz="2100" dirty="0">
                          <a:effectLst/>
                        </a:rPr>
                        <a:t>$784,000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extLst>
                  <a:ext uri="{0D108BD9-81ED-4DB2-BD59-A6C34878D82A}">
                    <a16:rowId xmlns:a16="http://schemas.microsoft.com/office/drawing/2014/main" val="3681037994"/>
                  </a:ext>
                </a:extLst>
              </a:tr>
              <a:tr h="1116323">
                <a:tc>
                  <a:txBody>
                    <a:bodyPr/>
                    <a:lstStyle/>
                    <a:p>
                      <a:pPr marL="0" marR="0" algn="l">
                        <a:lnSpc>
                          <a:spcPct val="115000"/>
                        </a:lnSpc>
                        <a:spcBef>
                          <a:spcPts val="0"/>
                        </a:spcBef>
                        <a:spcAft>
                          <a:spcPts val="0"/>
                        </a:spcAft>
                      </a:pPr>
                      <a:r>
                        <a:rPr lang="en-US" sz="2100" dirty="0">
                          <a:effectLst/>
                        </a:rPr>
                        <a:t>Optional Redundant Routes</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r">
                        <a:lnSpc>
                          <a:spcPct val="115000"/>
                        </a:lnSpc>
                        <a:spcBef>
                          <a:spcPts val="0"/>
                        </a:spcBef>
                        <a:spcAft>
                          <a:spcPts val="0"/>
                        </a:spcAft>
                      </a:pPr>
                      <a:r>
                        <a:rPr lang="en-US" sz="2100" dirty="0">
                          <a:effectLst/>
                        </a:rPr>
                        <a:t>167,000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r">
                        <a:lnSpc>
                          <a:spcPct val="115000"/>
                        </a:lnSpc>
                        <a:spcBef>
                          <a:spcPts val="0"/>
                        </a:spcBef>
                        <a:spcAft>
                          <a:spcPts val="0"/>
                        </a:spcAft>
                      </a:pPr>
                      <a:r>
                        <a:rPr lang="en-US" sz="2100" dirty="0">
                          <a:effectLst/>
                        </a:rPr>
                        <a:t>198,000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extLst>
                  <a:ext uri="{0D108BD9-81ED-4DB2-BD59-A6C34878D82A}">
                    <a16:rowId xmlns:a16="http://schemas.microsoft.com/office/drawing/2014/main" val="2518489619"/>
                  </a:ext>
                </a:extLst>
              </a:tr>
              <a:tr h="744858">
                <a:tc>
                  <a:txBody>
                    <a:bodyPr/>
                    <a:lstStyle/>
                    <a:p>
                      <a:pPr marL="0" marR="0" algn="l">
                        <a:lnSpc>
                          <a:spcPct val="115000"/>
                        </a:lnSpc>
                        <a:spcBef>
                          <a:spcPts val="0"/>
                        </a:spcBef>
                        <a:spcAft>
                          <a:spcPts val="0"/>
                        </a:spcAft>
                      </a:pPr>
                      <a:r>
                        <a:rPr lang="en-US" sz="2100" dirty="0">
                          <a:effectLst/>
                        </a:rPr>
                        <a:t>Total With Redundancy</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r">
                        <a:lnSpc>
                          <a:spcPct val="115000"/>
                        </a:lnSpc>
                        <a:spcBef>
                          <a:spcPts val="0"/>
                        </a:spcBef>
                        <a:spcAft>
                          <a:spcPts val="0"/>
                        </a:spcAft>
                      </a:pPr>
                      <a:r>
                        <a:rPr lang="en-US" sz="2100" dirty="0">
                          <a:effectLst/>
                        </a:rPr>
                        <a:t>$802,000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tc>
                  <a:txBody>
                    <a:bodyPr/>
                    <a:lstStyle/>
                    <a:p>
                      <a:pPr marL="0" marR="0" algn="r">
                        <a:lnSpc>
                          <a:spcPct val="115000"/>
                        </a:lnSpc>
                        <a:spcBef>
                          <a:spcPts val="0"/>
                        </a:spcBef>
                        <a:spcAft>
                          <a:spcPts val="0"/>
                        </a:spcAft>
                      </a:pPr>
                      <a:r>
                        <a:rPr lang="en-US" sz="2100" dirty="0">
                          <a:effectLst/>
                        </a:rPr>
                        <a:t>$982,000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22473" marR="122473" marT="0" marB="0" anchor="ctr"/>
                </a:tc>
                <a:extLst>
                  <a:ext uri="{0D108BD9-81ED-4DB2-BD59-A6C34878D82A}">
                    <a16:rowId xmlns:a16="http://schemas.microsoft.com/office/drawing/2014/main" val="1373304526"/>
                  </a:ext>
                </a:extLst>
              </a:tr>
            </a:tbl>
          </a:graphicData>
        </a:graphic>
      </p:graphicFrame>
      <p:sp>
        <p:nvSpPr>
          <p:cNvPr id="5" name="Slide Number Placeholder 4">
            <a:extLst>
              <a:ext uri="{FF2B5EF4-FFF2-40B4-BE49-F238E27FC236}">
                <a16:creationId xmlns:a16="http://schemas.microsoft.com/office/drawing/2014/main" id="{F5AD1E9E-90EC-4EAB-BAC4-6BD34E55ABB4}"/>
              </a:ext>
            </a:extLst>
          </p:cNvPr>
          <p:cNvSpPr>
            <a:spLocks noGrp="1"/>
          </p:cNvSpPr>
          <p:nvPr>
            <p:ph type="sldNum" sz="quarter" idx="12"/>
          </p:nvPr>
        </p:nvSpPr>
        <p:spPr/>
        <p:txBody>
          <a:bodyPr/>
          <a:lstStyle/>
          <a:p>
            <a:fld id="{57800785-1166-47E2-B08D-DFF5E82AE254}" type="slidenum">
              <a:rPr lang="en-US" smtClean="0"/>
              <a:t>10</a:t>
            </a:fld>
            <a:endParaRPr lang="en-US" dirty="0"/>
          </a:p>
        </p:txBody>
      </p:sp>
    </p:spTree>
    <p:extLst>
      <p:ext uri="{BB962C8B-B14F-4D97-AF65-F5344CB8AC3E}">
        <p14:creationId xmlns:p14="http://schemas.microsoft.com/office/powerpoint/2010/main" val="381635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Difference between high and low cost estimates</a:t>
            </a:r>
          </a:p>
        </p:txBody>
      </p:sp>
      <p:sp>
        <p:nvSpPr>
          <p:cNvPr id="3" name="Content Placeholder 2"/>
          <p:cNvSpPr>
            <a:spLocks noGrp="1"/>
          </p:cNvSpPr>
          <p:nvPr>
            <p:ph idx="1"/>
          </p:nvPr>
        </p:nvSpPr>
        <p:spPr>
          <a:xfrm>
            <a:off x="3732023" y="963877"/>
            <a:ext cx="4783327" cy="4930246"/>
          </a:xfrm>
        </p:spPr>
        <p:txBody>
          <a:bodyPr anchor="ctr">
            <a:noAutofit/>
          </a:bodyPr>
          <a:lstStyle/>
          <a:p>
            <a:pPr marL="0" indent="0">
              <a:buNone/>
            </a:pPr>
            <a:r>
              <a:rPr lang="en-US" sz="2300" b="1" dirty="0"/>
              <a:t>Low cost: </a:t>
            </a:r>
          </a:p>
          <a:p>
            <a:pPr marL="457200" indent="-457200">
              <a:buAutoNum type="arabicParenR"/>
            </a:pPr>
            <a:r>
              <a:rPr lang="en-US" sz="2300" b="1" dirty="0"/>
              <a:t>essentially utilizes existing fire alarm system messenger wires, thus less make-ready work, </a:t>
            </a:r>
          </a:p>
          <a:p>
            <a:pPr marL="457200" indent="-457200">
              <a:buAutoNum type="arabicParenR"/>
            </a:pPr>
            <a:r>
              <a:rPr lang="en-US" sz="2300" b="1" dirty="0"/>
              <a:t> does not included redundant routes</a:t>
            </a:r>
          </a:p>
          <a:p>
            <a:pPr marL="0" indent="0">
              <a:buNone/>
            </a:pPr>
            <a:endParaRPr lang="en-US" sz="2300" b="1" dirty="0"/>
          </a:p>
          <a:p>
            <a:pPr marL="0" indent="0">
              <a:buNone/>
            </a:pPr>
            <a:endParaRPr lang="en-US" sz="2300" b="1" dirty="0"/>
          </a:p>
          <a:p>
            <a:pPr marL="0" indent="0">
              <a:buNone/>
            </a:pPr>
            <a:r>
              <a:rPr lang="en-US" sz="2300" b="1" dirty="0"/>
              <a:t>High cost: 	</a:t>
            </a:r>
          </a:p>
          <a:p>
            <a:pPr marL="457200" indent="-457200">
              <a:buAutoNum type="arabicParenR"/>
            </a:pPr>
            <a:r>
              <a:rPr lang="en-US" sz="2300" b="1" dirty="0"/>
              <a:t>assumes all aerial construction will require make-ready work, </a:t>
            </a:r>
          </a:p>
          <a:p>
            <a:pPr marL="457200" indent="-457200">
              <a:buAutoNum type="arabicParenR"/>
            </a:pPr>
            <a:r>
              <a:rPr lang="en-US" sz="2300" b="1" dirty="0"/>
              <a:t>includes redundant routes</a:t>
            </a:r>
          </a:p>
          <a:p>
            <a:pPr marL="0" indent="0">
              <a:buNone/>
            </a:pPr>
            <a:endParaRPr lang="en-US" sz="2300" b="1" dirty="0"/>
          </a:p>
        </p:txBody>
      </p:sp>
      <p:sp>
        <p:nvSpPr>
          <p:cNvPr id="4" name="Slide Number Placeholder 3">
            <a:extLst>
              <a:ext uri="{FF2B5EF4-FFF2-40B4-BE49-F238E27FC236}">
                <a16:creationId xmlns:a16="http://schemas.microsoft.com/office/drawing/2014/main" id="{82FFCC3D-2DFF-4420-8674-1591BEFAEA6C}"/>
              </a:ext>
            </a:extLst>
          </p:cNvPr>
          <p:cNvSpPr>
            <a:spLocks noGrp="1"/>
          </p:cNvSpPr>
          <p:nvPr>
            <p:ph type="sldNum" sz="quarter" idx="12"/>
          </p:nvPr>
        </p:nvSpPr>
        <p:spPr/>
        <p:txBody>
          <a:bodyPr/>
          <a:lstStyle/>
          <a:p>
            <a:fld id="{57800785-1166-47E2-B08D-DFF5E82AE254}" type="slidenum">
              <a:rPr lang="en-US" smtClean="0"/>
              <a:t>11</a:t>
            </a:fld>
            <a:endParaRPr lang="en-US" dirty="0"/>
          </a:p>
        </p:txBody>
      </p:sp>
    </p:spTree>
    <p:extLst>
      <p:ext uri="{BB962C8B-B14F-4D97-AF65-F5344CB8AC3E}">
        <p14:creationId xmlns:p14="http://schemas.microsoft.com/office/powerpoint/2010/main" val="672176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Per Site Cost (high cost estimate)</a:t>
            </a:r>
          </a:p>
        </p:txBody>
      </p:sp>
      <p:sp>
        <p:nvSpPr>
          <p:cNvPr id="3" name="Content Placeholder 2"/>
          <p:cNvSpPr>
            <a:spLocks noGrp="1"/>
          </p:cNvSpPr>
          <p:nvPr>
            <p:ph idx="1"/>
          </p:nvPr>
        </p:nvSpPr>
        <p:spPr>
          <a:xfrm>
            <a:off x="3732023" y="963877"/>
            <a:ext cx="4783327" cy="4522523"/>
          </a:xfrm>
        </p:spPr>
        <p:txBody>
          <a:bodyPr anchor="ctr">
            <a:normAutofit/>
          </a:bodyPr>
          <a:lstStyle/>
          <a:p>
            <a:pPr marL="0" indent="0">
              <a:buNone/>
            </a:pPr>
            <a:r>
              <a:rPr lang="en-US" sz="2600" b="1" dirty="0"/>
              <a:t>Over the course of 20 years*, network deployment, operations, maintenance, and financing will cost the equivalent of </a:t>
            </a:r>
            <a:r>
              <a:rPr lang="en-US" sz="2600" b="1" dirty="0">
                <a:highlight>
                  <a:srgbClr val="FFFF00"/>
                </a:highlight>
              </a:rPr>
              <a:t>$1,000 per site per month</a:t>
            </a:r>
            <a:r>
              <a:rPr lang="en-US" sz="2600" b="1" dirty="0"/>
              <a:t>. </a:t>
            </a:r>
          </a:p>
          <a:p>
            <a:pPr marL="0" indent="0">
              <a:buNone/>
            </a:pPr>
            <a:endParaRPr lang="en-US" sz="2600" b="1" dirty="0"/>
          </a:p>
          <a:p>
            <a:pPr marL="0" indent="0">
              <a:buNone/>
            </a:pPr>
            <a:r>
              <a:rPr lang="en-US" sz="2600" b="1" dirty="0"/>
              <a:t>For a total of 19 sites, this will cost roughly $19,000 per month, or $228,000 annually.</a:t>
            </a:r>
          </a:p>
        </p:txBody>
      </p:sp>
      <p:sp>
        <p:nvSpPr>
          <p:cNvPr id="4" name="TextBox 3">
            <a:extLst>
              <a:ext uri="{FF2B5EF4-FFF2-40B4-BE49-F238E27FC236}">
                <a16:creationId xmlns:a16="http://schemas.microsoft.com/office/drawing/2014/main" id="{C9260653-EBCC-4FD7-946D-4C74AFBF6772}"/>
              </a:ext>
            </a:extLst>
          </p:cNvPr>
          <p:cNvSpPr txBox="1"/>
          <p:nvPr/>
        </p:nvSpPr>
        <p:spPr>
          <a:xfrm>
            <a:off x="533400" y="5791200"/>
            <a:ext cx="7731125" cy="646331"/>
          </a:xfrm>
          <a:prstGeom prst="rect">
            <a:avLst/>
          </a:prstGeom>
          <a:noFill/>
        </p:spPr>
        <p:txBody>
          <a:bodyPr wrap="square" rtlCol="0">
            <a:spAutoFit/>
          </a:bodyPr>
          <a:lstStyle/>
          <a:p>
            <a:pPr algn="just"/>
            <a:r>
              <a:rPr lang="en-US" dirty="0"/>
              <a:t>* 20 years is the payback period assumed for all financial modeling in the CTC report</a:t>
            </a:r>
          </a:p>
        </p:txBody>
      </p:sp>
      <p:sp>
        <p:nvSpPr>
          <p:cNvPr id="5" name="Slide Number Placeholder 4">
            <a:extLst>
              <a:ext uri="{FF2B5EF4-FFF2-40B4-BE49-F238E27FC236}">
                <a16:creationId xmlns:a16="http://schemas.microsoft.com/office/drawing/2014/main" id="{A9E65F47-D747-490F-BFD6-9B7175424035}"/>
              </a:ext>
            </a:extLst>
          </p:cNvPr>
          <p:cNvSpPr>
            <a:spLocks noGrp="1"/>
          </p:cNvSpPr>
          <p:nvPr>
            <p:ph type="sldNum" sz="quarter" idx="12"/>
          </p:nvPr>
        </p:nvSpPr>
        <p:spPr/>
        <p:txBody>
          <a:bodyPr/>
          <a:lstStyle/>
          <a:p>
            <a:fld id="{57800785-1166-47E2-B08D-DFF5E82AE254}" type="slidenum">
              <a:rPr lang="en-US" smtClean="0"/>
              <a:t>12</a:t>
            </a:fld>
            <a:endParaRPr lang="en-US" dirty="0"/>
          </a:p>
        </p:txBody>
      </p:sp>
    </p:spTree>
    <p:extLst>
      <p:ext uri="{BB962C8B-B14F-4D97-AF65-F5344CB8AC3E}">
        <p14:creationId xmlns:p14="http://schemas.microsoft.com/office/powerpoint/2010/main" val="22152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87" y="1797679"/>
            <a:ext cx="2318360" cy="2318360"/>
          </a:xfrm>
          <a:prstGeom prst="ellipse">
            <a:avLst/>
          </a:prstGeom>
          <a:solidFill>
            <a:schemeClr val="bg1"/>
          </a:solidFill>
          <a:ln w="174625" cmpd="thinThick">
            <a:solidFill>
              <a:srgbClr val="262626"/>
            </a:solidFill>
          </a:ln>
        </p:spPr>
        <p:txBody>
          <a:bodyPr vert="horz" lIns="91440" tIns="45720" rIns="91440" bIns="45720" rtlCol="0" anchor="ctr">
            <a:normAutofit/>
          </a:bodyPr>
          <a:lstStyle/>
          <a:p>
            <a:pPr algn="ctr"/>
            <a:r>
              <a:rPr lang="en-US" sz="1950" b="1" kern="1200" dirty="0">
                <a:latin typeface="+mj-lt"/>
                <a:ea typeface="+mj-ea"/>
                <a:cs typeface="+mj-cs"/>
              </a:rPr>
              <a:t>New I-NET: </a:t>
            </a:r>
            <a:r>
              <a:rPr lang="en-US" sz="1950" b="1" dirty="0" smtClean="0"/>
              <a:t>Annual</a:t>
            </a:r>
            <a:r>
              <a:rPr lang="en-US" sz="1950" b="1" kern="1200" dirty="0" smtClean="0">
                <a:latin typeface="+mj-lt"/>
                <a:ea typeface="+mj-ea"/>
                <a:cs typeface="+mj-cs"/>
              </a:rPr>
              <a:t> </a:t>
            </a:r>
            <a:r>
              <a:rPr lang="en-US" sz="1950" b="1" kern="1200" dirty="0">
                <a:latin typeface="+mj-lt"/>
                <a:ea typeface="+mj-ea"/>
                <a:cs typeface="+mj-cs"/>
              </a:rPr>
              <a:t>Cost Summary</a:t>
            </a:r>
          </a:p>
        </p:txBody>
      </p:sp>
      <p:sp>
        <p:nvSpPr>
          <p:cNvPr id="3" name="Content Placeholder 2"/>
          <p:cNvSpPr>
            <a:spLocks noGrp="1"/>
          </p:cNvSpPr>
          <p:nvPr>
            <p:ph idx="1"/>
          </p:nvPr>
        </p:nvSpPr>
        <p:spPr>
          <a:xfrm>
            <a:off x="3219451" y="4494598"/>
            <a:ext cx="5391149" cy="1594145"/>
          </a:xfrm>
        </p:spPr>
        <p:txBody>
          <a:bodyPr vert="horz" lIns="91440" tIns="45720" rIns="91440" bIns="45720" rtlCol="0">
            <a:normAutofit/>
          </a:bodyPr>
          <a:lstStyle/>
          <a:p>
            <a:pPr marL="0" indent="0">
              <a:spcBef>
                <a:spcPts val="1000"/>
              </a:spcBef>
              <a:buNone/>
            </a:pPr>
            <a:r>
              <a:rPr lang="en-US" sz="1350" b="1" kern="1200" dirty="0">
                <a:latin typeface="+mn-lt"/>
                <a:ea typeface="+mn-ea"/>
                <a:cs typeface="+mn-cs"/>
              </a:rPr>
              <a:t> </a:t>
            </a:r>
          </a:p>
        </p:txBody>
      </p:sp>
      <p:graphicFrame>
        <p:nvGraphicFramePr>
          <p:cNvPr id="8" name="Table 7">
            <a:extLst>
              <a:ext uri="{FF2B5EF4-FFF2-40B4-BE49-F238E27FC236}">
                <a16:creationId xmlns:a16="http://schemas.microsoft.com/office/drawing/2014/main" id="{8D64E4A7-D8D7-493F-A5C5-F18605FAB88F}"/>
              </a:ext>
            </a:extLst>
          </p:cNvPr>
          <p:cNvGraphicFramePr>
            <a:graphicFrameLocks noGrp="1"/>
          </p:cNvGraphicFramePr>
          <p:nvPr>
            <p:extLst>
              <p:ext uri="{D42A27DB-BD31-4B8C-83A1-F6EECF244321}">
                <p14:modId xmlns:p14="http://schemas.microsoft.com/office/powerpoint/2010/main" val="1759462231"/>
              </p:ext>
            </p:extLst>
          </p:nvPr>
        </p:nvGraphicFramePr>
        <p:xfrm>
          <a:off x="3352799" y="670859"/>
          <a:ext cx="4911725" cy="4048506"/>
        </p:xfrm>
        <a:graphic>
          <a:graphicData uri="http://schemas.openxmlformats.org/drawingml/2006/table">
            <a:tbl>
              <a:tblPr firstRow="1" firstCol="1" bandRow="1">
                <a:tableStyleId>{5C22544A-7EE6-4342-B048-85BDC9FD1C3A}</a:tableStyleId>
              </a:tblPr>
              <a:tblGrid>
                <a:gridCol w="2362200">
                  <a:extLst>
                    <a:ext uri="{9D8B030D-6E8A-4147-A177-3AD203B41FA5}">
                      <a16:colId xmlns:a16="http://schemas.microsoft.com/office/drawing/2014/main" val="2819655556"/>
                    </a:ext>
                  </a:extLst>
                </a:gridCol>
                <a:gridCol w="1120775">
                  <a:extLst>
                    <a:ext uri="{9D8B030D-6E8A-4147-A177-3AD203B41FA5}">
                      <a16:colId xmlns:a16="http://schemas.microsoft.com/office/drawing/2014/main" val="2976893206"/>
                    </a:ext>
                  </a:extLst>
                </a:gridCol>
                <a:gridCol w="1428750">
                  <a:extLst>
                    <a:ext uri="{9D8B030D-6E8A-4147-A177-3AD203B41FA5}">
                      <a16:colId xmlns:a16="http://schemas.microsoft.com/office/drawing/2014/main" val="2720743665"/>
                    </a:ext>
                  </a:extLst>
                </a:gridCol>
              </a:tblGrid>
              <a:tr h="325120">
                <a:tc>
                  <a:txBody>
                    <a:bodyPr/>
                    <a:lstStyle/>
                    <a:p>
                      <a:pPr marL="0" marR="0" algn="ctr">
                        <a:lnSpc>
                          <a:spcPct val="115000"/>
                        </a:lnSpc>
                        <a:spcBef>
                          <a:spcPts val="0"/>
                        </a:spcBef>
                        <a:spcAft>
                          <a:spcPts val="0"/>
                        </a:spcAft>
                      </a:pPr>
                      <a:r>
                        <a:rPr lang="en-US" sz="2100" dirty="0">
                          <a:effectLst/>
                        </a:rPr>
                        <a:t>Scenario</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100" dirty="0">
                          <a:effectLst/>
                        </a:rPr>
                        <a:t>Monthly Per-Site Cost</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100" dirty="0" smtClean="0">
                          <a:effectLst/>
                        </a:rPr>
                        <a:t>Annual Cost </a:t>
                      </a:r>
                      <a:r>
                        <a:rPr lang="en-US" sz="2100" dirty="0">
                          <a:effectLst/>
                        </a:rPr>
                        <a:t>*</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8667795"/>
                  </a:ext>
                </a:extLst>
              </a:tr>
              <a:tr h="279400">
                <a:tc>
                  <a:txBody>
                    <a:bodyPr/>
                    <a:lstStyle/>
                    <a:p>
                      <a:pPr marL="0" marR="0" algn="l">
                        <a:lnSpc>
                          <a:spcPct val="115000"/>
                        </a:lnSpc>
                        <a:spcBef>
                          <a:spcPts val="0"/>
                        </a:spcBef>
                        <a:spcAft>
                          <a:spcPts val="0"/>
                        </a:spcAft>
                      </a:pPr>
                      <a:r>
                        <a:rPr lang="en-US" sz="2100" dirty="0">
                          <a:effectLst/>
                        </a:rPr>
                        <a:t>High-Cost With Redundancy</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$1,000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$228,000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23534638"/>
                  </a:ext>
                </a:extLst>
              </a:tr>
              <a:tr h="279400">
                <a:tc>
                  <a:txBody>
                    <a:bodyPr/>
                    <a:lstStyle/>
                    <a:p>
                      <a:pPr marL="0" marR="0" algn="l">
                        <a:lnSpc>
                          <a:spcPct val="115000"/>
                        </a:lnSpc>
                        <a:spcBef>
                          <a:spcPts val="0"/>
                        </a:spcBef>
                        <a:spcAft>
                          <a:spcPts val="0"/>
                        </a:spcAft>
                      </a:pPr>
                      <a:r>
                        <a:rPr lang="en-US" sz="2100" dirty="0">
                          <a:effectLst/>
                        </a:rPr>
                        <a:t>Low-Cost With Redundancy </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$950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$217,000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28462341"/>
                  </a:ext>
                </a:extLst>
              </a:tr>
              <a:tr h="279400">
                <a:tc>
                  <a:txBody>
                    <a:bodyPr/>
                    <a:lstStyle/>
                    <a:p>
                      <a:pPr marL="0" marR="0" algn="l">
                        <a:lnSpc>
                          <a:spcPct val="115000"/>
                        </a:lnSpc>
                        <a:spcBef>
                          <a:spcPts val="0"/>
                        </a:spcBef>
                        <a:spcAft>
                          <a:spcPts val="0"/>
                        </a:spcAft>
                      </a:pPr>
                      <a:r>
                        <a:rPr lang="en-US" sz="2100" dirty="0">
                          <a:effectLst/>
                        </a:rPr>
                        <a:t>High-Cost Without Redundancy</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$930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$212,000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777075"/>
                  </a:ext>
                </a:extLst>
              </a:tr>
              <a:tr h="279400">
                <a:tc>
                  <a:txBody>
                    <a:bodyPr/>
                    <a:lstStyle/>
                    <a:p>
                      <a:pPr marL="0" marR="0" algn="l">
                        <a:lnSpc>
                          <a:spcPct val="115000"/>
                        </a:lnSpc>
                        <a:spcBef>
                          <a:spcPts val="0"/>
                        </a:spcBef>
                        <a:spcAft>
                          <a:spcPts val="0"/>
                        </a:spcAft>
                      </a:pPr>
                      <a:r>
                        <a:rPr lang="en-US" sz="2100" dirty="0">
                          <a:effectLst/>
                        </a:rPr>
                        <a:t>Low-Cost Without Redundancy  </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$890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$203,000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75741102"/>
                  </a:ext>
                </a:extLst>
              </a:tr>
            </a:tbl>
          </a:graphicData>
        </a:graphic>
      </p:graphicFrame>
      <p:sp>
        <p:nvSpPr>
          <p:cNvPr id="9" name="TextBox 8">
            <a:extLst>
              <a:ext uri="{FF2B5EF4-FFF2-40B4-BE49-F238E27FC236}">
                <a16:creationId xmlns:a16="http://schemas.microsoft.com/office/drawing/2014/main" id="{8E9282A2-95E1-45A5-A59E-0647A270BD95}"/>
              </a:ext>
            </a:extLst>
          </p:cNvPr>
          <p:cNvSpPr txBox="1"/>
          <p:nvPr/>
        </p:nvSpPr>
        <p:spPr>
          <a:xfrm>
            <a:off x="535709" y="5029200"/>
            <a:ext cx="8455891" cy="1477328"/>
          </a:xfrm>
          <a:prstGeom prst="rect">
            <a:avLst/>
          </a:prstGeom>
          <a:noFill/>
        </p:spPr>
        <p:txBody>
          <a:bodyPr wrap="square" rtlCol="0">
            <a:spAutoFit/>
          </a:bodyPr>
          <a:lstStyle/>
          <a:p>
            <a:pPr algn="just"/>
            <a:r>
              <a:rPr lang="en-US" dirty="0"/>
              <a:t>* This is an all-in amount, capturing both bond repayment and estimated operating costs.  The stand-alone estimated </a:t>
            </a:r>
            <a:r>
              <a:rPr lang="en-US" i="1" dirty="0"/>
              <a:t>operating cost</a:t>
            </a:r>
            <a:r>
              <a:rPr lang="en-US" dirty="0"/>
              <a:t> averages $109k </a:t>
            </a:r>
            <a:r>
              <a:rPr lang="en-US"/>
              <a:t>per </a:t>
            </a:r>
            <a:r>
              <a:rPr lang="en-US" smtClean="0"/>
              <a:t>year, </a:t>
            </a:r>
            <a:r>
              <a:rPr lang="en-US" dirty="0"/>
              <a:t>which does </a:t>
            </a:r>
            <a:r>
              <a:rPr lang="en-US" u="sng" dirty="0"/>
              <a:t>not</a:t>
            </a:r>
            <a:r>
              <a:rPr lang="en-US" dirty="0"/>
              <a:t> take into account potential savings.  Or said another way, this amount may be effectively reduced by finding savings throughout the town budget that a municipally owned network may afford us.</a:t>
            </a:r>
          </a:p>
        </p:txBody>
      </p:sp>
      <p:sp>
        <p:nvSpPr>
          <p:cNvPr id="4" name="Slide Number Placeholder 3">
            <a:extLst>
              <a:ext uri="{FF2B5EF4-FFF2-40B4-BE49-F238E27FC236}">
                <a16:creationId xmlns:a16="http://schemas.microsoft.com/office/drawing/2014/main" id="{52B06B92-B5BE-4FC5-8EA7-8F88F36F1103}"/>
              </a:ext>
            </a:extLst>
          </p:cNvPr>
          <p:cNvSpPr>
            <a:spLocks noGrp="1"/>
          </p:cNvSpPr>
          <p:nvPr>
            <p:ph type="sldNum" sz="quarter" idx="12"/>
          </p:nvPr>
        </p:nvSpPr>
        <p:spPr/>
        <p:txBody>
          <a:bodyPr/>
          <a:lstStyle/>
          <a:p>
            <a:fld id="{57800785-1166-47E2-B08D-DFF5E82AE254}" type="slidenum">
              <a:rPr lang="en-US" smtClean="0"/>
              <a:t>13</a:t>
            </a:fld>
            <a:endParaRPr lang="en-US" dirty="0"/>
          </a:p>
        </p:txBody>
      </p:sp>
    </p:spTree>
    <p:extLst>
      <p:ext uri="{BB962C8B-B14F-4D97-AF65-F5344CB8AC3E}">
        <p14:creationId xmlns:p14="http://schemas.microsoft.com/office/powerpoint/2010/main" val="3610217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Operating and Maintenance Expenses</a:t>
            </a:r>
          </a:p>
        </p:txBody>
      </p:sp>
      <p:sp>
        <p:nvSpPr>
          <p:cNvPr id="3" name="Content Placeholder 2"/>
          <p:cNvSpPr>
            <a:spLocks noGrp="1"/>
          </p:cNvSpPr>
          <p:nvPr>
            <p:ph idx="1"/>
          </p:nvPr>
        </p:nvSpPr>
        <p:spPr>
          <a:xfrm>
            <a:off x="3732023" y="963877"/>
            <a:ext cx="4783327" cy="4930246"/>
          </a:xfrm>
        </p:spPr>
        <p:txBody>
          <a:bodyPr anchor="ctr">
            <a:normAutofit fontScale="92500" lnSpcReduction="10000"/>
          </a:bodyPr>
          <a:lstStyle/>
          <a:p>
            <a:pPr marL="0" indent="0">
              <a:buNone/>
            </a:pPr>
            <a:r>
              <a:rPr lang="en-US" sz="2800" b="1" dirty="0"/>
              <a:t>Model assumes:</a:t>
            </a:r>
          </a:p>
          <a:p>
            <a:pPr marL="0" indent="0">
              <a:buNone/>
            </a:pPr>
            <a:endParaRPr lang="en-US" sz="2800" b="1" dirty="0"/>
          </a:p>
          <a:p>
            <a:r>
              <a:rPr lang="en-US" sz="2800" b="1" dirty="0"/>
              <a:t>the Town will use its existing staff to cover most labor expenses; </a:t>
            </a:r>
          </a:p>
          <a:p>
            <a:endParaRPr lang="en-US" sz="2800" b="1" dirty="0"/>
          </a:p>
          <a:p>
            <a:r>
              <a:rPr lang="en-US" sz="2800" b="1" dirty="0"/>
              <a:t>the Town will need to acquire a 0.5 full time-equivalent (FTE) geographic information systems (GIS) support position</a:t>
            </a:r>
          </a:p>
          <a:p>
            <a:pPr marL="0" indent="0">
              <a:buNone/>
            </a:pPr>
            <a:endParaRPr lang="en-US" sz="2200" b="1" dirty="0"/>
          </a:p>
          <a:p>
            <a:pPr marL="0" indent="0">
              <a:buNone/>
            </a:pPr>
            <a:endParaRPr lang="en-US" b="1" dirty="0"/>
          </a:p>
          <a:p>
            <a:pPr marL="0" indent="0">
              <a:buNone/>
            </a:pPr>
            <a:r>
              <a:rPr lang="en-US" b="1" dirty="0"/>
              <a:t>  </a:t>
            </a:r>
            <a:endParaRPr lang="en-US" dirty="0"/>
          </a:p>
        </p:txBody>
      </p:sp>
      <p:sp>
        <p:nvSpPr>
          <p:cNvPr id="4" name="Slide Number Placeholder 3">
            <a:extLst>
              <a:ext uri="{FF2B5EF4-FFF2-40B4-BE49-F238E27FC236}">
                <a16:creationId xmlns:a16="http://schemas.microsoft.com/office/drawing/2014/main" id="{55588EA2-0199-41C0-B2FB-7367B2F899F8}"/>
              </a:ext>
            </a:extLst>
          </p:cNvPr>
          <p:cNvSpPr>
            <a:spLocks noGrp="1"/>
          </p:cNvSpPr>
          <p:nvPr>
            <p:ph type="sldNum" sz="quarter" idx="12"/>
          </p:nvPr>
        </p:nvSpPr>
        <p:spPr/>
        <p:txBody>
          <a:bodyPr/>
          <a:lstStyle/>
          <a:p>
            <a:fld id="{57800785-1166-47E2-B08D-DFF5E82AE254}" type="slidenum">
              <a:rPr lang="en-US" smtClean="0"/>
              <a:t>14</a:t>
            </a:fld>
            <a:endParaRPr lang="en-US" dirty="0"/>
          </a:p>
        </p:txBody>
      </p:sp>
    </p:spTree>
    <p:extLst>
      <p:ext uri="{BB962C8B-B14F-4D97-AF65-F5344CB8AC3E}">
        <p14:creationId xmlns:p14="http://schemas.microsoft.com/office/powerpoint/2010/main" val="3146501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88" y="2269820"/>
            <a:ext cx="2318360" cy="2318360"/>
          </a:xfrm>
          <a:prstGeom prst="ellipse">
            <a:avLst/>
          </a:prstGeom>
          <a:solidFill>
            <a:schemeClr val="bg1"/>
          </a:solidFill>
          <a:ln w="174625" cmpd="thinThick">
            <a:solidFill>
              <a:srgbClr val="262626"/>
            </a:solidFill>
          </a:ln>
        </p:spPr>
        <p:txBody>
          <a:bodyPr vert="horz" lIns="91440" tIns="45720" rIns="91440" bIns="45720" rtlCol="0" anchor="ctr">
            <a:normAutofit/>
          </a:bodyPr>
          <a:lstStyle/>
          <a:p>
            <a:pPr algn="ctr"/>
            <a:r>
              <a:rPr lang="en-US" sz="1950" b="1" kern="1200" dirty="0">
                <a:latin typeface="+mj-lt"/>
                <a:ea typeface="+mj-ea"/>
                <a:cs typeface="+mj-cs"/>
              </a:rPr>
              <a:t>Operating and Maintenance Expenses</a:t>
            </a:r>
          </a:p>
        </p:txBody>
      </p:sp>
      <p:sp>
        <p:nvSpPr>
          <p:cNvPr id="3" name="Content Placeholder 2"/>
          <p:cNvSpPr>
            <a:spLocks noGrp="1"/>
          </p:cNvSpPr>
          <p:nvPr>
            <p:ph idx="1"/>
          </p:nvPr>
        </p:nvSpPr>
        <p:spPr>
          <a:xfrm>
            <a:off x="3219451" y="4494598"/>
            <a:ext cx="5391149" cy="1594145"/>
          </a:xfrm>
        </p:spPr>
        <p:txBody>
          <a:bodyPr vert="horz" lIns="91440" tIns="45720" rIns="91440" bIns="45720" rtlCol="0">
            <a:normAutofit/>
          </a:bodyPr>
          <a:lstStyle/>
          <a:p>
            <a:pPr marL="0" indent="0">
              <a:spcBef>
                <a:spcPts val="1000"/>
              </a:spcBef>
              <a:buNone/>
            </a:pPr>
            <a:r>
              <a:rPr lang="en-US" sz="1350" b="1" kern="1200" dirty="0">
                <a:latin typeface="+mn-lt"/>
                <a:ea typeface="+mn-ea"/>
                <a:cs typeface="+mn-cs"/>
              </a:rPr>
              <a:t> </a:t>
            </a:r>
          </a:p>
        </p:txBody>
      </p:sp>
      <p:graphicFrame>
        <p:nvGraphicFramePr>
          <p:cNvPr id="4" name="Table 3">
            <a:extLst>
              <a:ext uri="{FF2B5EF4-FFF2-40B4-BE49-F238E27FC236}">
                <a16:creationId xmlns:a16="http://schemas.microsoft.com/office/drawing/2014/main" id="{7551EF30-D81D-4AFE-9DC5-E27D680C96CE}"/>
              </a:ext>
            </a:extLst>
          </p:cNvPr>
          <p:cNvGraphicFramePr>
            <a:graphicFrameLocks noGrp="1"/>
          </p:cNvGraphicFramePr>
          <p:nvPr>
            <p:extLst>
              <p:ext uri="{D42A27DB-BD31-4B8C-83A1-F6EECF244321}">
                <p14:modId xmlns:p14="http://schemas.microsoft.com/office/powerpoint/2010/main" val="2493068193"/>
              </p:ext>
            </p:extLst>
          </p:nvPr>
        </p:nvGraphicFramePr>
        <p:xfrm>
          <a:off x="3048000" y="533400"/>
          <a:ext cx="5943600" cy="5377294"/>
        </p:xfrm>
        <a:graphic>
          <a:graphicData uri="http://schemas.openxmlformats.org/drawingml/2006/table">
            <a:tbl>
              <a:tblPr firstRow="1" firstCol="1" bandRow="1">
                <a:tableStyleId>{5C22544A-7EE6-4342-B048-85BDC9FD1C3A}</a:tableStyleId>
              </a:tblPr>
              <a:tblGrid>
                <a:gridCol w="2575560">
                  <a:extLst>
                    <a:ext uri="{9D8B030D-6E8A-4147-A177-3AD203B41FA5}">
                      <a16:colId xmlns:a16="http://schemas.microsoft.com/office/drawing/2014/main" val="1153251034"/>
                    </a:ext>
                  </a:extLst>
                </a:gridCol>
                <a:gridCol w="842010">
                  <a:extLst>
                    <a:ext uri="{9D8B030D-6E8A-4147-A177-3AD203B41FA5}">
                      <a16:colId xmlns:a16="http://schemas.microsoft.com/office/drawing/2014/main" val="4143919109"/>
                    </a:ext>
                  </a:extLst>
                </a:gridCol>
                <a:gridCol w="842010">
                  <a:extLst>
                    <a:ext uri="{9D8B030D-6E8A-4147-A177-3AD203B41FA5}">
                      <a16:colId xmlns:a16="http://schemas.microsoft.com/office/drawing/2014/main" val="3175672700"/>
                    </a:ext>
                  </a:extLst>
                </a:gridCol>
                <a:gridCol w="842010">
                  <a:extLst>
                    <a:ext uri="{9D8B030D-6E8A-4147-A177-3AD203B41FA5}">
                      <a16:colId xmlns:a16="http://schemas.microsoft.com/office/drawing/2014/main" val="526212979"/>
                    </a:ext>
                  </a:extLst>
                </a:gridCol>
                <a:gridCol w="842010">
                  <a:extLst>
                    <a:ext uri="{9D8B030D-6E8A-4147-A177-3AD203B41FA5}">
                      <a16:colId xmlns:a16="http://schemas.microsoft.com/office/drawing/2014/main" val="3904989831"/>
                    </a:ext>
                  </a:extLst>
                </a:gridCol>
              </a:tblGrid>
              <a:tr h="247811">
                <a:tc>
                  <a:txBody>
                    <a:bodyPr/>
                    <a:lstStyle/>
                    <a:p>
                      <a:pPr marL="0" marR="0" algn="ctr">
                        <a:lnSpc>
                          <a:spcPct val="115000"/>
                        </a:lnSpc>
                        <a:spcBef>
                          <a:spcPts val="0"/>
                        </a:spcBef>
                        <a:spcAft>
                          <a:spcPts val="0"/>
                        </a:spcAft>
                      </a:pPr>
                      <a:r>
                        <a:rPr lang="en-US" sz="1400" dirty="0">
                          <a:effectLst/>
                        </a:rPr>
                        <a:t>Operating and Maintenance Expenses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dirty="0">
                          <a:effectLst/>
                        </a:rPr>
                        <a:t>Year 1</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dirty="0">
                          <a:effectLst/>
                        </a:rPr>
                        <a:t>Year 3</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dirty="0">
                          <a:effectLst/>
                        </a:rPr>
                        <a:t>Year 5</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dirty="0">
                          <a:effectLst/>
                        </a:rPr>
                        <a:t>Year 10</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1089884"/>
                  </a:ext>
                </a:extLst>
              </a:tr>
              <a:tr h="251941">
                <a:tc>
                  <a:txBody>
                    <a:bodyPr/>
                    <a:lstStyle/>
                    <a:p>
                      <a:pPr marL="0" marR="0" algn="l">
                        <a:lnSpc>
                          <a:spcPct val="115000"/>
                        </a:lnSpc>
                        <a:spcBef>
                          <a:spcPts val="0"/>
                        </a:spcBef>
                        <a:spcAft>
                          <a:spcPts val="0"/>
                        </a:spcAft>
                      </a:pPr>
                      <a:r>
                        <a:rPr lang="en-US" sz="1400" dirty="0">
                          <a:effectLst/>
                        </a:rPr>
                        <a:t>Locates and Ticket Processing</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$1,100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$1,100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$1,100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2300495"/>
                  </a:ext>
                </a:extLst>
              </a:tr>
              <a:tr h="251941">
                <a:tc>
                  <a:txBody>
                    <a:bodyPr/>
                    <a:lstStyle/>
                    <a:p>
                      <a:pPr marL="0" marR="0" algn="l">
                        <a:lnSpc>
                          <a:spcPct val="115000"/>
                        </a:lnSpc>
                        <a:spcBef>
                          <a:spcPts val="0"/>
                        </a:spcBef>
                        <a:spcAft>
                          <a:spcPts val="0"/>
                        </a:spcAft>
                      </a:pPr>
                      <a:r>
                        <a:rPr lang="en-US" sz="1400" dirty="0">
                          <a:effectLst/>
                        </a:rPr>
                        <a:t>Insurance</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25,000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25,000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25,000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25,000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10959434"/>
                  </a:ext>
                </a:extLst>
              </a:tr>
              <a:tr h="251941">
                <a:tc>
                  <a:txBody>
                    <a:bodyPr/>
                    <a:lstStyle/>
                    <a:p>
                      <a:pPr marL="0" marR="0" algn="l">
                        <a:lnSpc>
                          <a:spcPct val="115000"/>
                        </a:lnSpc>
                        <a:spcBef>
                          <a:spcPts val="0"/>
                        </a:spcBef>
                        <a:spcAft>
                          <a:spcPts val="0"/>
                        </a:spcAft>
                      </a:pPr>
                      <a:r>
                        <a:rPr lang="en-US" sz="1400" dirty="0">
                          <a:effectLst/>
                        </a:rPr>
                        <a:t>Fiber Maintenance and Repairs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1,600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6,300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6,300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6,300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3707322"/>
                  </a:ext>
                </a:extLst>
              </a:tr>
              <a:tr h="251941">
                <a:tc>
                  <a:txBody>
                    <a:bodyPr/>
                    <a:lstStyle/>
                    <a:p>
                      <a:pPr marL="0" marR="0" algn="l">
                        <a:lnSpc>
                          <a:spcPct val="115000"/>
                        </a:lnSpc>
                        <a:spcBef>
                          <a:spcPts val="0"/>
                        </a:spcBef>
                        <a:spcAft>
                          <a:spcPts val="0"/>
                        </a:spcAft>
                      </a:pPr>
                      <a:r>
                        <a:rPr lang="en-US" sz="1400" dirty="0">
                          <a:effectLst/>
                        </a:rPr>
                        <a:t>Vendor Maintenance Contacts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17879369"/>
                  </a:ext>
                </a:extLst>
              </a:tr>
              <a:tr h="251941">
                <a:tc>
                  <a:txBody>
                    <a:bodyPr/>
                    <a:lstStyle/>
                    <a:p>
                      <a:pPr marL="0" marR="0" algn="l">
                        <a:lnSpc>
                          <a:spcPct val="115000"/>
                        </a:lnSpc>
                        <a:spcBef>
                          <a:spcPts val="0"/>
                        </a:spcBef>
                        <a:spcAft>
                          <a:spcPts val="0"/>
                        </a:spcAft>
                      </a:pPr>
                      <a:r>
                        <a:rPr lang="en-US" sz="1400" dirty="0">
                          <a:effectLst/>
                        </a:rPr>
                        <a:t>Legal and Consulting Support</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20,000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03610943"/>
                  </a:ext>
                </a:extLst>
              </a:tr>
              <a:tr h="251941">
                <a:tc>
                  <a:txBody>
                    <a:bodyPr/>
                    <a:lstStyle/>
                    <a:p>
                      <a:pPr marL="0" marR="0" algn="l">
                        <a:lnSpc>
                          <a:spcPct val="115000"/>
                        </a:lnSpc>
                        <a:spcBef>
                          <a:spcPts val="0"/>
                        </a:spcBef>
                        <a:spcAft>
                          <a:spcPts val="0"/>
                        </a:spcAft>
                      </a:pPr>
                      <a:r>
                        <a:rPr lang="en-US" sz="1400" dirty="0">
                          <a:effectLst/>
                        </a:rPr>
                        <a:t>Contingency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10,000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10,000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10,000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10,000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0109300"/>
                  </a:ext>
                </a:extLst>
              </a:tr>
              <a:tr h="251941">
                <a:tc>
                  <a:txBody>
                    <a:bodyPr/>
                    <a:lstStyle/>
                    <a:p>
                      <a:pPr marL="0" marR="0" algn="r">
                        <a:lnSpc>
                          <a:spcPct val="115000"/>
                        </a:lnSpc>
                        <a:spcBef>
                          <a:spcPts val="0"/>
                        </a:spcBef>
                        <a:spcAft>
                          <a:spcPts val="0"/>
                        </a:spcAft>
                      </a:pPr>
                      <a:r>
                        <a:rPr lang="en-US" sz="1400" dirty="0">
                          <a:effectLst/>
                        </a:rPr>
                        <a:t>Total</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$56,900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$44,300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$44,300</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$44,300</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0187077"/>
                  </a:ext>
                </a:extLst>
              </a:tr>
              <a:tr h="251941">
                <a:tc>
                  <a:txBody>
                    <a:bodyPr/>
                    <a:lstStyle/>
                    <a:p>
                      <a:pPr marL="0" marR="0" algn="l">
                        <a:lnSpc>
                          <a:spcPct val="115000"/>
                        </a:lnSpc>
                        <a:spcBef>
                          <a:spcPts val="0"/>
                        </a:spcBef>
                        <a:spcAft>
                          <a:spcPts val="0"/>
                        </a:spcAft>
                      </a:pPr>
                      <a:r>
                        <a:rPr lang="en-US" sz="1400" dirty="0">
                          <a:effectLst/>
                        </a:rPr>
                        <a:t>Training, Attachments, Utilities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214350388"/>
                  </a:ext>
                </a:extLst>
              </a:tr>
              <a:tr h="251941">
                <a:tc>
                  <a:txBody>
                    <a:bodyPr/>
                    <a:lstStyle/>
                    <a:p>
                      <a:pPr marL="0" marR="0" algn="l">
                        <a:lnSpc>
                          <a:spcPct val="115000"/>
                        </a:lnSpc>
                        <a:spcBef>
                          <a:spcPts val="0"/>
                        </a:spcBef>
                        <a:spcAft>
                          <a:spcPts val="0"/>
                        </a:spcAft>
                      </a:pPr>
                      <a:r>
                        <a:rPr lang="en-US" sz="1400" dirty="0">
                          <a:effectLst/>
                        </a:rPr>
                        <a:t>Attachment Fees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$5,200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$5,200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$5,200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$5,200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84008079"/>
                  </a:ext>
                </a:extLst>
              </a:tr>
              <a:tr h="251941">
                <a:tc>
                  <a:txBody>
                    <a:bodyPr/>
                    <a:lstStyle/>
                    <a:p>
                      <a:pPr marL="0" marR="0" algn="l">
                        <a:lnSpc>
                          <a:spcPct val="115000"/>
                        </a:lnSpc>
                        <a:spcBef>
                          <a:spcPts val="0"/>
                        </a:spcBef>
                        <a:spcAft>
                          <a:spcPts val="0"/>
                        </a:spcAft>
                      </a:pPr>
                      <a:r>
                        <a:rPr lang="en-US" sz="1400" dirty="0">
                          <a:effectLst/>
                        </a:rPr>
                        <a:t>Education and Training</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1,100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1,100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1,200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6996735"/>
                  </a:ext>
                </a:extLst>
              </a:tr>
              <a:tr h="251941">
                <a:tc>
                  <a:txBody>
                    <a:bodyPr/>
                    <a:lstStyle/>
                    <a:p>
                      <a:pPr marL="0" marR="0" algn="r">
                        <a:lnSpc>
                          <a:spcPct val="115000"/>
                        </a:lnSpc>
                        <a:spcBef>
                          <a:spcPts val="0"/>
                        </a:spcBef>
                        <a:spcAft>
                          <a:spcPts val="0"/>
                        </a:spcAft>
                      </a:pPr>
                      <a:r>
                        <a:rPr lang="en-US" sz="1400" dirty="0">
                          <a:effectLst/>
                        </a:rPr>
                        <a:t>Total</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$33,600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$35,300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$35,400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rPr>
                        <a:t> $35,500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9250332"/>
                  </a:ext>
                </a:extLst>
              </a:tr>
              <a:tr h="251941">
                <a:tc>
                  <a:txBody>
                    <a:bodyPr/>
                    <a:lstStyle/>
                    <a:p>
                      <a:pPr marL="0" marR="0" algn="l">
                        <a:lnSpc>
                          <a:spcPct val="115000"/>
                        </a:lnSpc>
                        <a:spcBef>
                          <a:spcPts val="0"/>
                        </a:spcBef>
                        <a:spcAft>
                          <a:spcPts val="0"/>
                        </a:spcAft>
                      </a:pPr>
                      <a:r>
                        <a:rPr lang="en-US" sz="1400" dirty="0">
                          <a:effectLst/>
                        </a:rPr>
                        <a:t>Salaries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tc>
                  <a:txBody>
                    <a:bodyPr/>
                    <a:lstStyle/>
                    <a:p>
                      <a:endParaRPr lang="en-US" sz="14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186802022"/>
                  </a:ext>
                </a:extLst>
              </a:tr>
              <a:tr h="251941">
                <a:tc>
                  <a:txBody>
                    <a:bodyPr/>
                    <a:lstStyle/>
                    <a:p>
                      <a:pPr marL="0" marR="0" algn="l">
                        <a:lnSpc>
                          <a:spcPct val="115000"/>
                        </a:lnSpc>
                        <a:spcBef>
                          <a:spcPts val="0"/>
                        </a:spcBef>
                        <a:spcAft>
                          <a:spcPts val="0"/>
                        </a:spcAft>
                      </a:pPr>
                      <a:r>
                        <a:rPr lang="en-US" sz="1400" dirty="0">
                          <a:effectLst/>
                        </a:rPr>
                        <a:t>GIS Support</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$52,000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$54,000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$56,000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$61,000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18403651"/>
                  </a:ext>
                </a:extLst>
              </a:tr>
              <a:tr h="251941">
                <a:tc>
                  <a:txBody>
                    <a:bodyPr/>
                    <a:lstStyle/>
                    <a:p>
                      <a:pPr marL="0" marR="0" algn="r">
                        <a:lnSpc>
                          <a:spcPct val="115000"/>
                        </a:lnSpc>
                        <a:spcBef>
                          <a:spcPts val="0"/>
                        </a:spcBef>
                        <a:spcAft>
                          <a:spcPts val="0"/>
                        </a:spcAft>
                      </a:pPr>
                      <a:r>
                        <a:rPr lang="en-US" sz="1400" dirty="0">
                          <a:effectLst/>
                        </a:rPr>
                        <a:t>Total</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$52,000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$54,000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$56,000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u="sng" dirty="0">
                          <a:effectLst/>
                        </a:rPr>
                        <a:t>       $61,000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10889555"/>
                  </a:ext>
                </a:extLst>
              </a:tr>
              <a:tr h="208647">
                <a:tc>
                  <a:txBody>
                    <a:bodyPr/>
                    <a:lstStyle/>
                    <a:p>
                      <a:pPr marL="0" marR="0" algn="r">
                        <a:lnSpc>
                          <a:spcPct val="115000"/>
                        </a:lnSpc>
                        <a:spcBef>
                          <a:spcPts val="0"/>
                        </a:spcBef>
                        <a:spcAft>
                          <a:spcPts val="0"/>
                        </a:spcAft>
                      </a:pPr>
                      <a:r>
                        <a:rPr lang="en-US" sz="1400" dirty="0">
                          <a:effectLst/>
                        </a:rPr>
                        <a:t>Total Expenses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highlight>
                            <a:srgbClr val="FFFF00"/>
                          </a:highlight>
                        </a:rPr>
                        <a:t> $114,100 </a:t>
                      </a:r>
                      <a:endParaRPr lang="en-US" sz="14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highlight>
                            <a:srgbClr val="FFFF00"/>
                          </a:highlight>
                        </a:rPr>
                        <a:t> $106,000 </a:t>
                      </a:r>
                      <a:endParaRPr lang="en-US" sz="14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highlight>
                            <a:srgbClr val="FFFF00"/>
                          </a:highlight>
                        </a:rPr>
                        <a:t> $108,000 </a:t>
                      </a:r>
                      <a:endParaRPr lang="en-US" sz="14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lnSpc>
                          <a:spcPct val="115000"/>
                        </a:lnSpc>
                        <a:spcBef>
                          <a:spcPts val="0"/>
                        </a:spcBef>
                        <a:spcAft>
                          <a:spcPts val="0"/>
                        </a:spcAft>
                      </a:pPr>
                      <a:r>
                        <a:rPr lang="en-US" sz="1400" dirty="0">
                          <a:effectLst/>
                          <a:highlight>
                            <a:srgbClr val="FFFF00"/>
                          </a:highlight>
                        </a:rPr>
                        <a:t> $113,100 </a:t>
                      </a:r>
                      <a:endParaRPr lang="en-US" sz="14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15462818"/>
                  </a:ext>
                </a:extLst>
              </a:tr>
            </a:tbl>
          </a:graphicData>
        </a:graphic>
      </p:graphicFrame>
      <p:sp>
        <p:nvSpPr>
          <p:cNvPr id="5" name="Slide Number Placeholder 4">
            <a:extLst>
              <a:ext uri="{FF2B5EF4-FFF2-40B4-BE49-F238E27FC236}">
                <a16:creationId xmlns:a16="http://schemas.microsoft.com/office/drawing/2014/main" id="{989261C0-D6CE-4B8F-AA04-97726FA5A40C}"/>
              </a:ext>
            </a:extLst>
          </p:cNvPr>
          <p:cNvSpPr>
            <a:spLocks noGrp="1"/>
          </p:cNvSpPr>
          <p:nvPr>
            <p:ph type="sldNum" sz="quarter" idx="12"/>
          </p:nvPr>
        </p:nvSpPr>
        <p:spPr/>
        <p:txBody>
          <a:bodyPr/>
          <a:lstStyle/>
          <a:p>
            <a:fld id="{57800785-1166-47E2-B08D-DFF5E82AE254}" type="slidenum">
              <a:rPr lang="en-US" smtClean="0"/>
              <a:t>15</a:t>
            </a:fld>
            <a:endParaRPr lang="en-US" dirty="0"/>
          </a:p>
        </p:txBody>
      </p:sp>
    </p:spTree>
    <p:extLst>
      <p:ext uri="{BB962C8B-B14F-4D97-AF65-F5344CB8AC3E}">
        <p14:creationId xmlns:p14="http://schemas.microsoft.com/office/powerpoint/2010/main" val="1191254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Construction Cost Components</a:t>
            </a:r>
          </a:p>
        </p:txBody>
      </p:sp>
      <p:sp>
        <p:nvSpPr>
          <p:cNvPr id="3" name="Content Placeholder 2"/>
          <p:cNvSpPr>
            <a:spLocks noGrp="1"/>
          </p:cNvSpPr>
          <p:nvPr>
            <p:ph idx="1"/>
          </p:nvPr>
        </p:nvSpPr>
        <p:spPr>
          <a:xfrm>
            <a:off x="3732023" y="304800"/>
            <a:ext cx="4783327" cy="6324600"/>
          </a:xfrm>
        </p:spPr>
        <p:txBody>
          <a:bodyPr anchor="ctr">
            <a:normAutofit/>
          </a:bodyPr>
          <a:lstStyle/>
          <a:p>
            <a:pPr marL="0" indent="0">
              <a:buNone/>
            </a:pPr>
            <a:r>
              <a:rPr lang="en-US" sz="1200" b="1" dirty="0">
                <a:highlight>
                  <a:srgbClr val="FFFF00"/>
                </a:highlight>
              </a:rPr>
              <a:t>Engineering: </a:t>
            </a:r>
            <a:r>
              <a:rPr lang="en-US" sz="1200" b="1" dirty="0"/>
              <a:t>Includes system-level architecture planning, preliminary designs and engineering field walk-outs to determine candidate fiber routing; development of detailed engineering prints and preparation of permit applications; and post-construction “as-built” revisions to engineering design materials.</a:t>
            </a:r>
          </a:p>
          <a:p>
            <a:pPr marL="0" indent="0">
              <a:buNone/>
            </a:pPr>
            <a:endParaRPr lang="en-US" sz="1200" b="1" dirty="0"/>
          </a:p>
          <a:p>
            <a:pPr marL="0" indent="0">
              <a:buNone/>
            </a:pPr>
            <a:r>
              <a:rPr lang="en-US" sz="1200" b="1" dirty="0">
                <a:highlight>
                  <a:srgbClr val="FFFF00"/>
                </a:highlight>
              </a:rPr>
              <a:t>Project Management / Quality Assurance: </a:t>
            </a:r>
            <a:r>
              <a:rPr lang="en-US" sz="1200" b="1" dirty="0"/>
              <a:t>Includes expert quality assurance field review of final construction for acceptance, review of invoices, tracking progress, and coordination of field changes.</a:t>
            </a:r>
          </a:p>
          <a:p>
            <a:pPr marL="0" indent="0">
              <a:buNone/>
            </a:pPr>
            <a:endParaRPr lang="en-US" sz="1200" b="1" dirty="0"/>
          </a:p>
          <a:p>
            <a:pPr marL="0" indent="0">
              <a:buNone/>
            </a:pPr>
            <a:r>
              <a:rPr lang="en-US" sz="1200" b="1" dirty="0">
                <a:highlight>
                  <a:srgbClr val="FFFF00"/>
                </a:highlight>
              </a:rPr>
              <a:t>General OSP Construction: </a:t>
            </a:r>
            <a:r>
              <a:rPr lang="en-US" sz="1200" b="1" dirty="0"/>
              <a:t>Consists of all labor and materials related to “typical” aerial OSP construction, including messenger strand and cable placement, utility pole make-ready construction, and slack loop installation; includes all work area protection and traffic control measures inherent to all roadway construction activities.</a:t>
            </a:r>
          </a:p>
          <a:p>
            <a:pPr marL="0" indent="0">
              <a:buNone/>
            </a:pPr>
            <a:endParaRPr lang="en-US" sz="1200" b="1" dirty="0"/>
          </a:p>
          <a:p>
            <a:pPr marL="0" indent="0">
              <a:buNone/>
            </a:pPr>
            <a:r>
              <a:rPr lang="en-US" sz="1200" b="1" dirty="0">
                <a:highlight>
                  <a:srgbClr val="FFFF00"/>
                </a:highlight>
              </a:rPr>
              <a:t>Railroad, Bridge, and Highway Crossings: </a:t>
            </a:r>
            <a:r>
              <a:rPr lang="en-US" sz="1200" b="1" dirty="0"/>
              <a:t>Consists of specialized engineering, permitting, and incremental construction costs </a:t>
            </a:r>
          </a:p>
          <a:p>
            <a:pPr marL="0" indent="0">
              <a:buNone/>
            </a:pPr>
            <a:endParaRPr lang="en-US" sz="1200" b="1" dirty="0"/>
          </a:p>
          <a:p>
            <a:pPr marL="0" indent="0">
              <a:buNone/>
            </a:pPr>
            <a:r>
              <a:rPr lang="en-US" sz="1200" b="1" dirty="0">
                <a:highlight>
                  <a:srgbClr val="FFFF00"/>
                </a:highlight>
              </a:rPr>
              <a:t>OSP Fiber Splicing: </a:t>
            </a:r>
            <a:r>
              <a:rPr lang="en-US" sz="1200" b="1" dirty="0"/>
              <a:t>Includes all labor related to fiber splicing of outdoor fiber optic cables.</a:t>
            </a:r>
          </a:p>
          <a:p>
            <a:pPr marL="0" indent="0">
              <a:buNone/>
            </a:pPr>
            <a:endParaRPr lang="en-US" sz="1200" b="1" dirty="0"/>
          </a:p>
          <a:p>
            <a:pPr marL="0" indent="0">
              <a:buNone/>
            </a:pPr>
            <a:r>
              <a:rPr lang="en-US" sz="1200" b="1" dirty="0">
                <a:highlight>
                  <a:srgbClr val="FFFF00"/>
                </a:highlight>
              </a:rPr>
              <a:t>Fiber Termination/Building Entrance: </a:t>
            </a:r>
            <a:r>
              <a:rPr lang="en-US" sz="1200" b="1" dirty="0"/>
              <a:t>Consists of all costs related to fiber lateral installation into network sites, including OSP construction on private property, building </a:t>
            </a:r>
          </a:p>
          <a:p>
            <a:pPr marL="0" indent="0">
              <a:buNone/>
            </a:pPr>
            <a:r>
              <a:rPr lang="en-US" sz="1200" b="1" dirty="0"/>
              <a:t>  </a:t>
            </a:r>
            <a:endParaRPr lang="en-US" sz="1200" dirty="0"/>
          </a:p>
        </p:txBody>
      </p:sp>
      <p:sp>
        <p:nvSpPr>
          <p:cNvPr id="4" name="Slide Number Placeholder 3">
            <a:extLst>
              <a:ext uri="{FF2B5EF4-FFF2-40B4-BE49-F238E27FC236}">
                <a16:creationId xmlns:a16="http://schemas.microsoft.com/office/drawing/2014/main" id="{88859099-1523-432F-B34D-94AA7D9CEEDC}"/>
              </a:ext>
            </a:extLst>
          </p:cNvPr>
          <p:cNvSpPr>
            <a:spLocks noGrp="1"/>
          </p:cNvSpPr>
          <p:nvPr>
            <p:ph type="sldNum" sz="quarter" idx="12"/>
          </p:nvPr>
        </p:nvSpPr>
        <p:spPr/>
        <p:txBody>
          <a:bodyPr/>
          <a:lstStyle/>
          <a:p>
            <a:fld id="{57800785-1166-47E2-B08D-DFF5E82AE254}" type="slidenum">
              <a:rPr lang="en-US" smtClean="0"/>
              <a:t>16</a:t>
            </a:fld>
            <a:endParaRPr lang="en-US" dirty="0"/>
          </a:p>
        </p:txBody>
      </p:sp>
    </p:spTree>
    <p:extLst>
      <p:ext uri="{BB962C8B-B14F-4D97-AF65-F5344CB8AC3E}">
        <p14:creationId xmlns:p14="http://schemas.microsoft.com/office/powerpoint/2010/main" val="4253656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88" y="2269820"/>
            <a:ext cx="2318360" cy="2318360"/>
          </a:xfrm>
          <a:prstGeom prst="ellipse">
            <a:avLst/>
          </a:prstGeom>
          <a:solidFill>
            <a:schemeClr val="bg1"/>
          </a:solidFill>
          <a:ln w="174625" cmpd="thinThick">
            <a:solidFill>
              <a:srgbClr val="262626"/>
            </a:solidFill>
          </a:ln>
        </p:spPr>
        <p:txBody>
          <a:bodyPr vert="horz" lIns="91440" tIns="45720" rIns="91440" bIns="45720" rtlCol="0" anchor="ctr">
            <a:normAutofit/>
          </a:bodyPr>
          <a:lstStyle/>
          <a:p>
            <a:pPr algn="ctr"/>
            <a:r>
              <a:rPr lang="en-US" sz="1950" b="1" kern="1200" dirty="0">
                <a:latin typeface="+mj-lt"/>
                <a:ea typeface="+mj-ea"/>
                <a:cs typeface="+mj-cs"/>
              </a:rPr>
              <a:t>Construction Cost Components (high-cost estimate)</a:t>
            </a:r>
          </a:p>
        </p:txBody>
      </p:sp>
      <p:sp>
        <p:nvSpPr>
          <p:cNvPr id="3" name="Content Placeholder 2"/>
          <p:cNvSpPr>
            <a:spLocks noGrp="1"/>
          </p:cNvSpPr>
          <p:nvPr>
            <p:ph idx="1"/>
          </p:nvPr>
        </p:nvSpPr>
        <p:spPr>
          <a:xfrm>
            <a:off x="3219451" y="4494598"/>
            <a:ext cx="5391149" cy="1594145"/>
          </a:xfrm>
        </p:spPr>
        <p:txBody>
          <a:bodyPr vert="horz" lIns="91440" tIns="45720" rIns="91440" bIns="45720" rtlCol="0">
            <a:normAutofit/>
          </a:bodyPr>
          <a:lstStyle/>
          <a:p>
            <a:pPr marL="0" indent="0">
              <a:spcBef>
                <a:spcPts val="1000"/>
              </a:spcBef>
              <a:buNone/>
            </a:pPr>
            <a:r>
              <a:rPr lang="en-US" sz="1350" b="1" kern="1200" dirty="0">
                <a:latin typeface="+mn-lt"/>
                <a:ea typeface="+mn-ea"/>
                <a:cs typeface="+mn-cs"/>
              </a:rPr>
              <a:t> </a:t>
            </a:r>
          </a:p>
        </p:txBody>
      </p:sp>
      <p:graphicFrame>
        <p:nvGraphicFramePr>
          <p:cNvPr id="4" name="Table 3">
            <a:extLst>
              <a:ext uri="{FF2B5EF4-FFF2-40B4-BE49-F238E27FC236}">
                <a16:creationId xmlns:a16="http://schemas.microsoft.com/office/drawing/2014/main" id="{4F566A14-6AC7-48B5-B820-2399DEDD981D}"/>
              </a:ext>
            </a:extLst>
          </p:cNvPr>
          <p:cNvGraphicFramePr>
            <a:graphicFrameLocks noGrp="1"/>
          </p:cNvGraphicFramePr>
          <p:nvPr>
            <p:extLst>
              <p:ext uri="{D42A27DB-BD31-4B8C-83A1-F6EECF244321}">
                <p14:modId xmlns:p14="http://schemas.microsoft.com/office/powerpoint/2010/main" val="2623884788"/>
              </p:ext>
            </p:extLst>
          </p:nvPr>
        </p:nvGraphicFramePr>
        <p:xfrm>
          <a:off x="2825744" y="1013206"/>
          <a:ext cx="5937250" cy="4295334"/>
        </p:xfrm>
        <a:graphic>
          <a:graphicData uri="http://schemas.openxmlformats.org/drawingml/2006/table">
            <a:tbl>
              <a:tblPr firstRow="1" firstCol="1" bandRow="1">
                <a:tableStyleId>{5C22544A-7EE6-4342-B048-85BDC9FD1C3A}</a:tableStyleId>
              </a:tblPr>
              <a:tblGrid>
                <a:gridCol w="2054225">
                  <a:extLst>
                    <a:ext uri="{9D8B030D-6E8A-4147-A177-3AD203B41FA5}">
                      <a16:colId xmlns:a16="http://schemas.microsoft.com/office/drawing/2014/main" val="3943840610"/>
                    </a:ext>
                  </a:extLst>
                </a:gridCol>
                <a:gridCol w="970280">
                  <a:extLst>
                    <a:ext uri="{9D8B030D-6E8A-4147-A177-3AD203B41FA5}">
                      <a16:colId xmlns:a16="http://schemas.microsoft.com/office/drawing/2014/main" val="3777505870"/>
                    </a:ext>
                  </a:extLst>
                </a:gridCol>
                <a:gridCol w="970915">
                  <a:extLst>
                    <a:ext uri="{9D8B030D-6E8A-4147-A177-3AD203B41FA5}">
                      <a16:colId xmlns:a16="http://schemas.microsoft.com/office/drawing/2014/main" val="303755354"/>
                    </a:ext>
                  </a:extLst>
                </a:gridCol>
                <a:gridCol w="970915">
                  <a:extLst>
                    <a:ext uri="{9D8B030D-6E8A-4147-A177-3AD203B41FA5}">
                      <a16:colId xmlns:a16="http://schemas.microsoft.com/office/drawing/2014/main" val="181849348"/>
                    </a:ext>
                  </a:extLst>
                </a:gridCol>
                <a:gridCol w="970915">
                  <a:extLst>
                    <a:ext uri="{9D8B030D-6E8A-4147-A177-3AD203B41FA5}">
                      <a16:colId xmlns:a16="http://schemas.microsoft.com/office/drawing/2014/main" val="1012086354"/>
                    </a:ext>
                  </a:extLst>
                </a:gridCol>
              </a:tblGrid>
              <a:tr h="0">
                <a:tc>
                  <a:txBody>
                    <a:bodyPr/>
                    <a:lstStyle/>
                    <a:p>
                      <a:pPr marL="0" marR="0" algn="ctr">
                        <a:lnSpc>
                          <a:spcPct val="115000"/>
                        </a:lnSpc>
                        <a:spcBef>
                          <a:spcPts val="0"/>
                        </a:spcBef>
                        <a:spcAft>
                          <a:spcPts val="0"/>
                        </a:spcAft>
                      </a:pPr>
                      <a:r>
                        <a:rPr lang="en-US" sz="1600" dirty="0">
                          <a:effectLst/>
                        </a:rPr>
                        <a:t>Cost Component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Backbone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Laterals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Redundancy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dirty="0">
                          <a:effectLst/>
                        </a:rPr>
                        <a:t>Estimated Cost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3802804"/>
                  </a:ext>
                </a:extLst>
              </a:tr>
              <a:tr h="0">
                <a:tc>
                  <a:txBody>
                    <a:bodyPr/>
                    <a:lstStyle/>
                    <a:p>
                      <a:pPr marL="0" marR="0" algn="l">
                        <a:lnSpc>
                          <a:spcPct val="115000"/>
                        </a:lnSpc>
                        <a:spcBef>
                          <a:spcPts val="0"/>
                        </a:spcBef>
                        <a:spcAft>
                          <a:spcPts val="0"/>
                        </a:spcAft>
                      </a:pPr>
                      <a:r>
                        <a:rPr lang="en-US" sz="1700" dirty="0">
                          <a:effectLst/>
                        </a:rPr>
                        <a:t>Engineering</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$56,000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$17,000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$19,000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$92,000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33063101"/>
                  </a:ext>
                </a:extLst>
              </a:tr>
              <a:tr h="0">
                <a:tc>
                  <a:txBody>
                    <a:bodyPr/>
                    <a:lstStyle/>
                    <a:p>
                      <a:pPr marL="0" marR="0" algn="l">
                        <a:lnSpc>
                          <a:spcPct val="115000"/>
                        </a:lnSpc>
                        <a:spcBef>
                          <a:spcPts val="0"/>
                        </a:spcBef>
                        <a:spcAft>
                          <a:spcPts val="0"/>
                        </a:spcAft>
                      </a:pPr>
                      <a:r>
                        <a:rPr lang="en-US" sz="1700" dirty="0">
                          <a:effectLst/>
                        </a:rPr>
                        <a:t>Project Management / Quality Assurance</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12,000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4,000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4,000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20,000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03410963"/>
                  </a:ext>
                </a:extLst>
              </a:tr>
              <a:tr h="0">
                <a:tc>
                  <a:txBody>
                    <a:bodyPr/>
                    <a:lstStyle/>
                    <a:p>
                      <a:pPr marL="0" marR="0" algn="l">
                        <a:lnSpc>
                          <a:spcPct val="115000"/>
                        </a:lnSpc>
                        <a:spcBef>
                          <a:spcPts val="0"/>
                        </a:spcBef>
                        <a:spcAft>
                          <a:spcPts val="0"/>
                        </a:spcAft>
                      </a:pPr>
                      <a:r>
                        <a:rPr lang="en-US" sz="1700" dirty="0">
                          <a:effectLst/>
                        </a:rPr>
                        <a:t>General Outside Plant Construction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386,000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157,000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135,000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678,000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7204878"/>
                  </a:ext>
                </a:extLst>
              </a:tr>
              <a:tr h="0">
                <a:tc>
                  <a:txBody>
                    <a:bodyPr/>
                    <a:lstStyle/>
                    <a:p>
                      <a:pPr marL="0" marR="0" algn="l">
                        <a:lnSpc>
                          <a:spcPct val="115000"/>
                        </a:lnSpc>
                        <a:spcBef>
                          <a:spcPts val="0"/>
                        </a:spcBef>
                        <a:spcAft>
                          <a:spcPts val="0"/>
                        </a:spcAft>
                      </a:pPr>
                      <a:r>
                        <a:rPr lang="en-US" sz="1700" dirty="0">
                          <a:effectLst/>
                        </a:rPr>
                        <a:t>Railroad, Bridge, and Interstate Crossings</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19,000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19,000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36783834"/>
                  </a:ext>
                </a:extLst>
              </a:tr>
              <a:tr h="0">
                <a:tc>
                  <a:txBody>
                    <a:bodyPr/>
                    <a:lstStyle/>
                    <a:p>
                      <a:pPr marL="0" marR="0" algn="l">
                        <a:lnSpc>
                          <a:spcPct val="115000"/>
                        </a:lnSpc>
                        <a:spcBef>
                          <a:spcPts val="0"/>
                        </a:spcBef>
                        <a:spcAft>
                          <a:spcPts val="0"/>
                        </a:spcAft>
                      </a:pPr>
                      <a:r>
                        <a:rPr lang="en-US" sz="1700" dirty="0">
                          <a:effectLst/>
                        </a:rPr>
                        <a:t>Outside Plant Fiber Splicing</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21,000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23,000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24,000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68,000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13291677"/>
                  </a:ext>
                </a:extLst>
              </a:tr>
              <a:tr h="0">
                <a:tc>
                  <a:txBody>
                    <a:bodyPr/>
                    <a:lstStyle/>
                    <a:p>
                      <a:pPr marL="0" marR="0" algn="l">
                        <a:lnSpc>
                          <a:spcPct val="115000"/>
                        </a:lnSpc>
                        <a:spcBef>
                          <a:spcPts val="0"/>
                        </a:spcBef>
                        <a:spcAft>
                          <a:spcPts val="0"/>
                        </a:spcAft>
                      </a:pPr>
                      <a:r>
                        <a:rPr lang="en-US" sz="1700" dirty="0">
                          <a:effectLst/>
                        </a:rPr>
                        <a:t>Fiber Termination / Building "Entrance"</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89,000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16,000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105,000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4791384"/>
                  </a:ext>
                </a:extLst>
              </a:tr>
              <a:tr h="44450">
                <a:tc>
                  <a:txBody>
                    <a:bodyPr/>
                    <a:lstStyle/>
                    <a:p>
                      <a:pPr marL="0" marR="0" algn="l">
                        <a:lnSpc>
                          <a:spcPct val="115000"/>
                        </a:lnSpc>
                        <a:spcBef>
                          <a:spcPts val="0"/>
                        </a:spcBef>
                        <a:spcAft>
                          <a:spcPts val="0"/>
                        </a:spcAft>
                      </a:pPr>
                      <a:r>
                        <a:rPr lang="en-US" sz="1700" dirty="0">
                          <a:effectLst/>
                        </a:rPr>
                        <a:t>Fiber Construction Subtotals</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$475,000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$309,000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$198,000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700" dirty="0">
                          <a:effectLst/>
                        </a:rPr>
                        <a:t>$982,000</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48019504"/>
                  </a:ext>
                </a:extLst>
              </a:tr>
            </a:tbl>
          </a:graphicData>
        </a:graphic>
      </p:graphicFrame>
      <p:sp>
        <p:nvSpPr>
          <p:cNvPr id="7" name="TextBox 6">
            <a:extLst>
              <a:ext uri="{FF2B5EF4-FFF2-40B4-BE49-F238E27FC236}">
                <a16:creationId xmlns:a16="http://schemas.microsoft.com/office/drawing/2014/main" id="{06BCE2DD-F6C4-4C23-99CC-18E89275F924}"/>
              </a:ext>
            </a:extLst>
          </p:cNvPr>
          <p:cNvSpPr txBox="1"/>
          <p:nvPr/>
        </p:nvSpPr>
        <p:spPr>
          <a:xfrm>
            <a:off x="533400" y="5715000"/>
            <a:ext cx="8229594" cy="646331"/>
          </a:xfrm>
          <a:prstGeom prst="rect">
            <a:avLst/>
          </a:prstGeom>
          <a:noFill/>
        </p:spPr>
        <p:txBody>
          <a:bodyPr wrap="square" rtlCol="0">
            <a:spAutoFit/>
          </a:bodyPr>
          <a:lstStyle/>
          <a:p>
            <a:pPr algn="just"/>
            <a:r>
              <a:rPr lang="en-US" dirty="0"/>
              <a:t>The CTC report also includes line item detail of all OSP construction components in Appendix C, “Segment-Site Breakdown”</a:t>
            </a:r>
          </a:p>
        </p:txBody>
      </p:sp>
      <p:sp>
        <p:nvSpPr>
          <p:cNvPr id="5" name="Slide Number Placeholder 4">
            <a:extLst>
              <a:ext uri="{FF2B5EF4-FFF2-40B4-BE49-F238E27FC236}">
                <a16:creationId xmlns:a16="http://schemas.microsoft.com/office/drawing/2014/main" id="{A3AF5E87-E55B-4567-AB68-81DF9AEFD5A9}"/>
              </a:ext>
            </a:extLst>
          </p:cNvPr>
          <p:cNvSpPr>
            <a:spLocks noGrp="1"/>
          </p:cNvSpPr>
          <p:nvPr>
            <p:ph type="sldNum" sz="quarter" idx="12"/>
          </p:nvPr>
        </p:nvSpPr>
        <p:spPr/>
        <p:txBody>
          <a:bodyPr/>
          <a:lstStyle/>
          <a:p>
            <a:fld id="{57800785-1166-47E2-B08D-DFF5E82AE254}" type="slidenum">
              <a:rPr lang="en-US" smtClean="0"/>
              <a:t>17</a:t>
            </a:fld>
            <a:endParaRPr lang="en-US" dirty="0"/>
          </a:p>
        </p:txBody>
      </p:sp>
    </p:spTree>
    <p:extLst>
      <p:ext uri="{BB962C8B-B14F-4D97-AF65-F5344CB8AC3E}">
        <p14:creationId xmlns:p14="http://schemas.microsoft.com/office/powerpoint/2010/main" val="3776417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New I-NET: Benefits </a:t>
            </a:r>
          </a:p>
        </p:txBody>
      </p:sp>
      <p:sp>
        <p:nvSpPr>
          <p:cNvPr id="3" name="Content Placeholder 2"/>
          <p:cNvSpPr>
            <a:spLocks noGrp="1"/>
          </p:cNvSpPr>
          <p:nvPr>
            <p:ph idx="1"/>
          </p:nvPr>
        </p:nvSpPr>
        <p:spPr>
          <a:xfrm>
            <a:off x="3732023" y="963877"/>
            <a:ext cx="4783327" cy="4930246"/>
          </a:xfrm>
        </p:spPr>
        <p:txBody>
          <a:bodyPr anchor="ctr">
            <a:normAutofit fontScale="62500" lnSpcReduction="20000"/>
          </a:bodyPr>
          <a:lstStyle/>
          <a:p>
            <a:pPr marL="0" indent="0">
              <a:buNone/>
            </a:pPr>
            <a:r>
              <a:rPr lang="en-US" sz="2600" b="1" dirty="0"/>
              <a:t>Scalability – There is a minimal incremental cost to add new sites to the network, and as more sites are added, the per-site cost declines. </a:t>
            </a:r>
          </a:p>
          <a:p>
            <a:pPr marL="0" indent="0">
              <a:buNone/>
            </a:pPr>
            <a:endParaRPr lang="en-US" sz="2600" b="1" dirty="0"/>
          </a:p>
          <a:p>
            <a:pPr marL="0" indent="0">
              <a:buNone/>
            </a:pPr>
            <a:r>
              <a:rPr lang="en-US" sz="2600" b="1" dirty="0">
                <a:highlight>
                  <a:srgbClr val="FFFF00"/>
                </a:highlight>
              </a:rPr>
              <a:t>It is important to note that a new site could be anything from a physical facility to a public safety camera.</a:t>
            </a:r>
            <a:r>
              <a:rPr lang="en-US" sz="2600" b="1" dirty="0"/>
              <a:t> Further, with the electronics included in our network design, increasing a site’s connection speed from 1 Gbps to 10 Gbps will not increase the Town’s costs. </a:t>
            </a:r>
          </a:p>
          <a:p>
            <a:pPr marL="0" indent="0">
              <a:buNone/>
            </a:pPr>
            <a:endParaRPr lang="en-US" sz="2600" b="1" dirty="0"/>
          </a:p>
          <a:p>
            <a:pPr marL="0" indent="0">
              <a:buNone/>
            </a:pPr>
            <a:r>
              <a:rPr lang="en-US" sz="2600" b="1" dirty="0"/>
              <a:t>Longevity – The inherent nature of fiber provides a “future-proof” network. That is, if the Town needs additional speeds beyond 10 Gbps, it is merely a matter of replacing the hardware on the ends of the fiber—no additional construction is needed. </a:t>
            </a:r>
          </a:p>
          <a:p>
            <a:pPr marL="0" indent="0">
              <a:buNone/>
            </a:pPr>
            <a:r>
              <a:rPr lang="en-US" sz="2600" b="1" dirty="0">
                <a:highlight>
                  <a:srgbClr val="FFFF00"/>
                </a:highlight>
              </a:rPr>
              <a:t>Further, Town will be financing over a 20-year period for a 30-year asset, which translates to lower long-term costs.</a:t>
            </a:r>
          </a:p>
          <a:p>
            <a:pPr marL="0" indent="0">
              <a:buNone/>
            </a:pPr>
            <a:endParaRPr lang="en-US" sz="2600" b="1" dirty="0"/>
          </a:p>
          <a:p>
            <a:pPr marL="0" indent="0">
              <a:buNone/>
            </a:pPr>
            <a:r>
              <a:rPr lang="en-US" sz="2600" b="1" dirty="0"/>
              <a:t>Control – The fiber network will be completely under the Town’s control, and additional sites (e.g. Town facilities, security cameras, etc.) can be added quickly once the initial fiber is deployed. </a:t>
            </a:r>
          </a:p>
          <a:p>
            <a:pPr marL="0" indent="0">
              <a:buNone/>
            </a:pPr>
            <a:endParaRPr lang="en-US" sz="2600" b="1" dirty="0"/>
          </a:p>
        </p:txBody>
      </p:sp>
      <p:sp>
        <p:nvSpPr>
          <p:cNvPr id="4" name="Slide Number Placeholder 3">
            <a:extLst>
              <a:ext uri="{FF2B5EF4-FFF2-40B4-BE49-F238E27FC236}">
                <a16:creationId xmlns:a16="http://schemas.microsoft.com/office/drawing/2014/main" id="{54F38673-D8F6-486A-9A45-C968C29BF5A2}"/>
              </a:ext>
            </a:extLst>
          </p:cNvPr>
          <p:cNvSpPr>
            <a:spLocks noGrp="1"/>
          </p:cNvSpPr>
          <p:nvPr>
            <p:ph type="sldNum" sz="quarter" idx="12"/>
          </p:nvPr>
        </p:nvSpPr>
        <p:spPr/>
        <p:txBody>
          <a:bodyPr/>
          <a:lstStyle/>
          <a:p>
            <a:fld id="{57800785-1166-47E2-B08D-DFF5E82AE254}" type="slidenum">
              <a:rPr lang="en-US" smtClean="0"/>
              <a:t>18</a:t>
            </a:fld>
            <a:endParaRPr lang="en-US" dirty="0"/>
          </a:p>
        </p:txBody>
      </p:sp>
    </p:spTree>
    <p:extLst>
      <p:ext uri="{BB962C8B-B14F-4D97-AF65-F5344CB8AC3E}">
        <p14:creationId xmlns:p14="http://schemas.microsoft.com/office/powerpoint/2010/main" val="20837860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New I-NET: Disadvantages </a:t>
            </a:r>
          </a:p>
        </p:txBody>
      </p:sp>
      <p:sp>
        <p:nvSpPr>
          <p:cNvPr id="3" name="Content Placeholder 2"/>
          <p:cNvSpPr>
            <a:spLocks noGrp="1"/>
          </p:cNvSpPr>
          <p:nvPr>
            <p:ph idx="1"/>
          </p:nvPr>
        </p:nvSpPr>
        <p:spPr>
          <a:xfrm>
            <a:off x="3732023" y="963877"/>
            <a:ext cx="4783327" cy="4930246"/>
          </a:xfrm>
        </p:spPr>
        <p:txBody>
          <a:bodyPr anchor="ctr">
            <a:normAutofit/>
          </a:bodyPr>
          <a:lstStyle/>
          <a:p>
            <a:pPr marL="0" indent="0">
              <a:buNone/>
            </a:pPr>
            <a:r>
              <a:rPr lang="en-US" sz="2600" b="1" dirty="0"/>
              <a:t>Initial Capital – To deploy the network, the Town will need to invest a significant amount of capital at the outset.</a:t>
            </a:r>
          </a:p>
          <a:p>
            <a:pPr marL="0" indent="0">
              <a:buNone/>
            </a:pPr>
            <a:endParaRPr lang="en-US" sz="2600" b="1" dirty="0"/>
          </a:p>
          <a:p>
            <a:pPr marL="0" indent="0">
              <a:buNone/>
            </a:pPr>
            <a:r>
              <a:rPr lang="en-US" sz="2600" b="1" dirty="0"/>
              <a:t>Deployment Time – The network will not be immediately available for use if and when the Town decides to proceed, and the timetable will depend on construction timelines and environmental factors.</a:t>
            </a:r>
          </a:p>
        </p:txBody>
      </p:sp>
      <p:sp>
        <p:nvSpPr>
          <p:cNvPr id="4" name="Slide Number Placeholder 3">
            <a:extLst>
              <a:ext uri="{FF2B5EF4-FFF2-40B4-BE49-F238E27FC236}">
                <a16:creationId xmlns:a16="http://schemas.microsoft.com/office/drawing/2014/main" id="{F98AD568-6BFE-4E72-9487-851FA5E79C58}"/>
              </a:ext>
            </a:extLst>
          </p:cNvPr>
          <p:cNvSpPr>
            <a:spLocks noGrp="1"/>
          </p:cNvSpPr>
          <p:nvPr>
            <p:ph type="sldNum" sz="quarter" idx="12"/>
          </p:nvPr>
        </p:nvSpPr>
        <p:spPr/>
        <p:txBody>
          <a:bodyPr/>
          <a:lstStyle/>
          <a:p>
            <a:fld id="{57800785-1166-47E2-B08D-DFF5E82AE254}" type="slidenum">
              <a:rPr lang="en-US" smtClean="0"/>
              <a:t>19</a:t>
            </a:fld>
            <a:endParaRPr lang="en-US" dirty="0"/>
          </a:p>
        </p:txBody>
      </p:sp>
    </p:spTree>
    <p:extLst>
      <p:ext uri="{BB962C8B-B14F-4D97-AF65-F5344CB8AC3E}">
        <p14:creationId xmlns:p14="http://schemas.microsoft.com/office/powerpoint/2010/main" val="2979083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Committee Members</a:t>
            </a:r>
          </a:p>
        </p:txBody>
      </p:sp>
      <p:sp>
        <p:nvSpPr>
          <p:cNvPr id="3" name="Content Placeholder 2"/>
          <p:cNvSpPr>
            <a:spLocks noGrp="1"/>
          </p:cNvSpPr>
          <p:nvPr>
            <p:ph idx="1"/>
          </p:nvPr>
        </p:nvSpPr>
        <p:spPr>
          <a:xfrm>
            <a:off x="3732023" y="963877"/>
            <a:ext cx="4783327" cy="4930246"/>
          </a:xfrm>
        </p:spPr>
        <p:txBody>
          <a:bodyPr anchor="ctr">
            <a:normAutofit/>
          </a:bodyPr>
          <a:lstStyle/>
          <a:p>
            <a:r>
              <a:rPr lang="en-US" b="1" dirty="0"/>
              <a:t>Joe Chamberlin </a:t>
            </a:r>
          </a:p>
          <a:p>
            <a:r>
              <a:rPr lang="en-US" b="1" dirty="0"/>
              <a:t>Mark Day</a:t>
            </a:r>
          </a:p>
          <a:p>
            <a:r>
              <a:rPr lang="en-US" b="1" dirty="0"/>
              <a:t>Steve Paxhia</a:t>
            </a:r>
          </a:p>
          <a:p>
            <a:r>
              <a:rPr lang="en-US" b="1" dirty="0"/>
              <a:t>John Sullivan</a:t>
            </a:r>
          </a:p>
          <a:p>
            <a:pPr marL="0" indent="0">
              <a:buNone/>
            </a:pPr>
            <a:r>
              <a:rPr lang="en-US" b="1" dirty="0"/>
              <a:t>  </a:t>
            </a:r>
            <a:endParaRPr lang="en-US" dirty="0"/>
          </a:p>
        </p:txBody>
      </p:sp>
      <p:sp>
        <p:nvSpPr>
          <p:cNvPr id="4" name="Slide Number Placeholder 3">
            <a:extLst>
              <a:ext uri="{FF2B5EF4-FFF2-40B4-BE49-F238E27FC236}">
                <a16:creationId xmlns:a16="http://schemas.microsoft.com/office/drawing/2014/main" id="{0B50522F-CECB-4DAE-800C-9A1602021984}"/>
              </a:ext>
            </a:extLst>
          </p:cNvPr>
          <p:cNvSpPr>
            <a:spLocks noGrp="1"/>
          </p:cNvSpPr>
          <p:nvPr>
            <p:ph type="sldNum" sz="quarter" idx="12"/>
          </p:nvPr>
        </p:nvSpPr>
        <p:spPr/>
        <p:txBody>
          <a:bodyPr/>
          <a:lstStyle/>
          <a:p>
            <a:fld id="{57800785-1166-47E2-B08D-DFF5E82AE254}" type="slidenum">
              <a:rPr lang="en-US" smtClean="0"/>
              <a:t>2</a:t>
            </a:fld>
            <a:endParaRPr lang="en-US" dirty="0"/>
          </a:p>
        </p:txBody>
      </p:sp>
    </p:spTree>
    <p:extLst>
      <p:ext uri="{BB962C8B-B14F-4D97-AF65-F5344CB8AC3E}">
        <p14:creationId xmlns:p14="http://schemas.microsoft.com/office/powerpoint/2010/main" val="3387731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New I-NET: Opportunities</a:t>
            </a:r>
          </a:p>
        </p:txBody>
      </p:sp>
      <p:sp>
        <p:nvSpPr>
          <p:cNvPr id="3" name="Content Placeholder 2"/>
          <p:cNvSpPr>
            <a:spLocks noGrp="1"/>
          </p:cNvSpPr>
          <p:nvPr>
            <p:ph idx="1"/>
          </p:nvPr>
        </p:nvSpPr>
        <p:spPr>
          <a:xfrm>
            <a:off x="3732023" y="963877"/>
            <a:ext cx="4783327" cy="4930246"/>
          </a:xfrm>
        </p:spPr>
        <p:txBody>
          <a:bodyPr anchor="ctr">
            <a:normAutofit fontScale="92500" lnSpcReduction="20000"/>
          </a:bodyPr>
          <a:lstStyle/>
          <a:p>
            <a:pPr marL="0" indent="0">
              <a:buNone/>
            </a:pPr>
            <a:r>
              <a:rPr lang="en-US" sz="2600" b="1" dirty="0"/>
              <a:t>Excess Fiber Strands – The cabling deployed in our network design contains a strand count beyond what the Town will need in the immediate term. These </a:t>
            </a:r>
            <a:r>
              <a:rPr lang="en-US" sz="2600" b="1" dirty="0">
                <a:highlight>
                  <a:srgbClr val="FFFF00"/>
                </a:highlight>
              </a:rPr>
              <a:t>excess strands could be leased to businesses who need enterprise-grade services</a:t>
            </a:r>
            <a:endParaRPr lang="en-US" sz="2600" b="1" dirty="0"/>
          </a:p>
          <a:p>
            <a:pPr marL="0" indent="0">
              <a:buNone/>
            </a:pPr>
            <a:endParaRPr lang="en-US" sz="2600" b="1" dirty="0"/>
          </a:p>
          <a:p>
            <a:pPr marL="0" indent="0">
              <a:buNone/>
            </a:pPr>
            <a:r>
              <a:rPr lang="en-US" sz="2600" b="1" dirty="0"/>
              <a:t>Future Opportunities – A robust, reliable, and secure fiber network offers the capability to support many technologies. From Smart Cities applications to enhanced first responder connectivity, the Town would be well-positioned to adopt developing data-intensive applications.</a:t>
            </a:r>
          </a:p>
          <a:p>
            <a:pPr marL="0" indent="0">
              <a:buNone/>
            </a:pPr>
            <a:endParaRPr lang="en-US" sz="2600" b="1" dirty="0"/>
          </a:p>
        </p:txBody>
      </p:sp>
      <p:sp>
        <p:nvSpPr>
          <p:cNvPr id="4" name="Slide Number Placeholder 3">
            <a:extLst>
              <a:ext uri="{FF2B5EF4-FFF2-40B4-BE49-F238E27FC236}">
                <a16:creationId xmlns:a16="http://schemas.microsoft.com/office/drawing/2014/main" id="{F9FD6AF2-6C54-4327-A52E-7C90DE9D6ECD}"/>
              </a:ext>
            </a:extLst>
          </p:cNvPr>
          <p:cNvSpPr>
            <a:spLocks noGrp="1"/>
          </p:cNvSpPr>
          <p:nvPr>
            <p:ph type="sldNum" sz="quarter" idx="12"/>
          </p:nvPr>
        </p:nvSpPr>
        <p:spPr/>
        <p:txBody>
          <a:bodyPr/>
          <a:lstStyle/>
          <a:p>
            <a:fld id="{57800785-1166-47E2-B08D-DFF5E82AE254}" type="slidenum">
              <a:rPr lang="en-US" smtClean="0"/>
              <a:t>20</a:t>
            </a:fld>
            <a:endParaRPr lang="en-US" dirty="0"/>
          </a:p>
        </p:txBody>
      </p:sp>
    </p:spTree>
    <p:extLst>
      <p:ext uri="{BB962C8B-B14F-4D97-AF65-F5344CB8AC3E}">
        <p14:creationId xmlns:p14="http://schemas.microsoft.com/office/powerpoint/2010/main" val="1404746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63877"/>
            <a:ext cx="2868421" cy="4930246"/>
          </a:xfrm>
        </p:spPr>
        <p:txBody>
          <a:bodyPr>
            <a:normAutofit/>
          </a:bodyPr>
          <a:lstStyle/>
          <a:p>
            <a:pPr algn="r"/>
            <a:r>
              <a:rPr lang="en-US" b="1" dirty="0">
                <a:solidFill>
                  <a:schemeClr val="accent1"/>
                </a:solidFill>
              </a:rPr>
              <a:t>Leased Services*  Benefits</a:t>
            </a:r>
            <a:endParaRPr lang="en-US" sz="2400" b="1" dirty="0">
              <a:solidFill>
                <a:schemeClr val="accent1"/>
              </a:solidFill>
            </a:endParaRPr>
          </a:p>
        </p:txBody>
      </p:sp>
      <p:sp>
        <p:nvSpPr>
          <p:cNvPr id="3" name="Content Placeholder 2"/>
          <p:cNvSpPr>
            <a:spLocks noGrp="1"/>
          </p:cNvSpPr>
          <p:nvPr>
            <p:ph idx="1"/>
          </p:nvPr>
        </p:nvSpPr>
        <p:spPr>
          <a:xfrm>
            <a:off x="3827273" y="963877"/>
            <a:ext cx="4783327" cy="4674923"/>
          </a:xfrm>
        </p:spPr>
        <p:txBody>
          <a:bodyPr anchor="ctr">
            <a:normAutofit fontScale="62500" lnSpcReduction="20000"/>
          </a:bodyPr>
          <a:lstStyle/>
          <a:p>
            <a:pPr marL="0" indent="0">
              <a:buNone/>
            </a:pPr>
            <a:r>
              <a:rPr lang="en-US" sz="2800" b="1" dirty="0"/>
              <a:t>There are undeniable benefits to the Town pursuing leased I-Net-type services </a:t>
            </a:r>
          </a:p>
          <a:p>
            <a:pPr marL="0" indent="0">
              <a:buNone/>
            </a:pPr>
            <a:endParaRPr lang="en-US" sz="2800" b="1" dirty="0"/>
          </a:p>
          <a:p>
            <a:pPr marL="0" indent="0">
              <a:buNone/>
            </a:pPr>
            <a:r>
              <a:rPr lang="en-US" sz="2800" b="1" dirty="0">
                <a:highlight>
                  <a:srgbClr val="FFFF00"/>
                </a:highlight>
              </a:rPr>
              <a:t>But these advantages are primarily short-term, and CTC’s analysis suggests they are eclipsed by the long-term advantages of a Town I-Net. </a:t>
            </a:r>
          </a:p>
          <a:p>
            <a:pPr marL="0" indent="0">
              <a:buNone/>
            </a:pPr>
            <a:endParaRPr lang="en-US" sz="2800" b="1" dirty="0"/>
          </a:p>
          <a:p>
            <a:pPr marL="0" indent="0">
              <a:buNone/>
            </a:pPr>
            <a:r>
              <a:rPr lang="en-US" sz="2800" b="1" dirty="0"/>
              <a:t>That said, advantages of leased services include:</a:t>
            </a:r>
          </a:p>
          <a:p>
            <a:pPr marL="0" indent="0">
              <a:buNone/>
            </a:pPr>
            <a:endParaRPr lang="en-US" sz="2800" b="1" dirty="0"/>
          </a:p>
          <a:p>
            <a:pPr marL="0" indent="0">
              <a:buNone/>
            </a:pPr>
            <a:r>
              <a:rPr lang="en-US" sz="2800" b="1" dirty="0"/>
              <a:t>No Significant Initial Investment – The Town’s initial investment would only entail a monthly cost per site, and any applicable activation/connection fees.</a:t>
            </a:r>
          </a:p>
          <a:p>
            <a:pPr marL="0" indent="0">
              <a:buNone/>
            </a:pPr>
            <a:endParaRPr lang="en-US" sz="2800" b="1" dirty="0"/>
          </a:p>
          <a:p>
            <a:pPr marL="0" indent="0">
              <a:buNone/>
            </a:pPr>
            <a:r>
              <a:rPr lang="en-US" sz="2800" b="1" dirty="0"/>
              <a:t>Availability – The Town would be able to begin receiving services as soon as the chosen provider connects sites to its existing network. </a:t>
            </a:r>
          </a:p>
          <a:p>
            <a:pPr marL="0" indent="0">
              <a:buNone/>
            </a:pPr>
            <a:endParaRPr lang="en-US" b="1" dirty="0"/>
          </a:p>
          <a:p>
            <a:pPr marL="0" indent="0">
              <a:buNone/>
            </a:pPr>
            <a:r>
              <a:rPr lang="en-US" b="1" dirty="0"/>
              <a:t>  </a:t>
            </a:r>
            <a:endParaRPr lang="en-US" dirty="0"/>
          </a:p>
        </p:txBody>
      </p:sp>
      <p:sp>
        <p:nvSpPr>
          <p:cNvPr id="4" name="TextBox 3">
            <a:extLst>
              <a:ext uri="{FF2B5EF4-FFF2-40B4-BE49-F238E27FC236}">
                <a16:creationId xmlns:a16="http://schemas.microsoft.com/office/drawing/2014/main" id="{8EEA9670-F6FE-4D6C-98F9-47DD753CAF2D}"/>
              </a:ext>
            </a:extLst>
          </p:cNvPr>
          <p:cNvSpPr txBox="1"/>
          <p:nvPr/>
        </p:nvSpPr>
        <p:spPr>
          <a:xfrm>
            <a:off x="533400" y="5791200"/>
            <a:ext cx="7731125" cy="369332"/>
          </a:xfrm>
          <a:prstGeom prst="rect">
            <a:avLst/>
          </a:prstGeom>
          <a:noFill/>
        </p:spPr>
        <p:txBody>
          <a:bodyPr wrap="square" rtlCol="0">
            <a:spAutoFit/>
          </a:bodyPr>
          <a:lstStyle/>
          <a:p>
            <a:pPr algn="just"/>
            <a:r>
              <a:rPr lang="en-US" dirty="0"/>
              <a:t>* If we don’t build a new I-NET, and continue with Comcast</a:t>
            </a:r>
          </a:p>
        </p:txBody>
      </p:sp>
      <p:sp>
        <p:nvSpPr>
          <p:cNvPr id="5" name="Slide Number Placeholder 4">
            <a:extLst>
              <a:ext uri="{FF2B5EF4-FFF2-40B4-BE49-F238E27FC236}">
                <a16:creationId xmlns:a16="http://schemas.microsoft.com/office/drawing/2014/main" id="{4D297364-ECED-48AE-8FB6-5CBE5EE2D3F7}"/>
              </a:ext>
            </a:extLst>
          </p:cNvPr>
          <p:cNvSpPr>
            <a:spLocks noGrp="1"/>
          </p:cNvSpPr>
          <p:nvPr>
            <p:ph type="sldNum" sz="quarter" idx="12"/>
          </p:nvPr>
        </p:nvSpPr>
        <p:spPr/>
        <p:txBody>
          <a:bodyPr/>
          <a:lstStyle/>
          <a:p>
            <a:fld id="{57800785-1166-47E2-B08D-DFF5E82AE254}" type="slidenum">
              <a:rPr lang="en-US" smtClean="0"/>
              <a:t>21</a:t>
            </a:fld>
            <a:endParaRPr lang="en-US" dirty="0"/>
          </a:p>
        </p:txBody>
      </p:sp>
    </p:spTree>
    <p:extLst>
      <p:ext uri="{BB962C8B-B14F-4D97-AF65-F5344CB8AC3E}">
        <p14:creationId xmlns:p14="http://schemas.microsoft.com/office/powerpoint/2010/main" val="82280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63877"/>
            <a:ext cx="2868421" cy="4930246"/>
          </a:xfrm>
        </p:spPr>
        <p:txBody>
          <a:bodyPr>
            <a:normAutofit/>
          </a:bodyPr>
          <a:lstStyle/>
          <a:p>
            <a:pPr algn="r"/>
            <a:r>
              <a:rPr lang="en-US" b="1" dirty="0">
                <a:solidFill>
                  <a:schemeClr val="accent1"/>
                </a:solidFill>
              </a:rPr>
              <a:t>Leased Services Disadvantages</a:t>
            </a:r>
            <a:endParaRPr lang="en-US" sz="2400" b="1" dirty="0">
              <a:solidFill>
                <a:schemeClr val="accent1"/>
              </a:solidFill>
            </a:endParaRPr>
          </a:p>
        </p:txBody>
      </p:sp>
      <p:sp>
        <p:nvSpPr>
          <p:cNvPr id="3" name="Content Placeholder 2"/>
          <p:cNvSpPr>
            <a:spLocks noGrp="1"/>
          </p:cNvSpPr>
          <p:nvPr>
            <p:ph idx="1"/>
          </p:nvPr>
        </p:nvSpPr>
        <p:spPr>
          <a:xfrm>
            <a:off x="3732023" y="963877"/>
            <a:ext cx="4783327" cy="4930246"/>
          </a:xfrm>
        </p:spPr>
        <p:txBody>
          <a:bodyPr anchor="ctr">
            <a:normAutofit fontScale="55000" lnSpcReduction="20000"/>
          </a:bodyPr>
          <a:lstStyle/>
          <a:p>
            <a:pPr marL="0" indent="0">
              <a:buNone/>
            </a:pPr>
            <a:r>
              <a:rPr lang="en-US" sz="2800" b="1" dirty="0"/>
              <a:t>Cost to Scale – Each additional site needing connectivity will add additional recurring charges to the telecom budget, and leased services are significantly more expensive for increased speeds (our analysis in a similar market indicated a factor of 3.64 to increase from 1 Gbps to 10 Gbps). </a:t>
            </a:r>
          </a:p>
          <a:p>
            <a:pPr marL="0" indent="0">
              <a:buNone/>
            </a:pPr>
            <a:endParaRPr lang="en-US" sz="2800" b="1" dirty="0"/>
          </a:p>
          <a:p>
            <a:pPr marL="0" indent="0">
              <a:buNone/>
            </a:pPr>
            <a:r>
              <a:rPr lang="en-US" sz="2800" b="1" dirty="0"/>
              <a:t>Further, speed increases may necessitate hardware upgrades, the cost of which is often the responsibility of the customer. </a:t>
            </a:r>
          </a:p>
          <a:p>
            <a:pPr marL="0" indent="0">
              <a:buNone/>
            </a:pPr>
            <a:endParaRPr lang="en-US" sz="2800" b="1" dirty="0"/>
          </a:p>
          <a:p>
            <a:pPr marL="0" indent="0">
              <a:buNone/>
            </a:pPr>
            <a:r>
              <a:rPr lang="en-US" sz="2800" b="1" dirty="0"/>
              <a:t>Uncertain Pricing – Providers frequently quote and advertise speeds solely for fixed-term contracts. Pricing beyond that period is not guaranteed, and may increase, resulting in greater expenditures over time.</a:t>
            </a:r>
          </a:p>
          <a:p>
            <a:pPr marL="0" indent="0">
              <a:buNone/>
            </a:pPr>
            <a:endParaRPr lang="en-US" sz="2800" b="1" dirty="0"/>
          </a:p>
          <a:p>
            <a:pPr marL="0" indent="0">
              <a:buNone/>
            </a:pPr>
            <a:r>
              <a:rPr lang="en-US" sz="2800" b="1" dirty="0"/>
              <a:t>Further, there are no future opportunities for the Town if it elects to pursue leased services. </a:t>
            </a:r>
          </a:p>
          <a:p>
            <a:pPr marL="0" indent="0">
              <a:buNone/>
            </a:pPr>
            <a:endParaRPr lang="en-US" sz="2800" b="1" dirty="0"/>
          </a:p>
          <a:p>
            <a:pPr marL="0" indent="0">
              <a:buNone/>
            </a:pPr>
            <a:endParaRPr lang="en-US" b="1" dirty="0"/>
          </a:p>
          <a:p>
            <a:pPr marL="0" indent="0">
              <a:buNone/>
            </a:pPr>
            <a:r>
              <a:rPr lang="en-US" b="1" dirty="0"/>
              <a:t>  </a:t>
            </a:r>
            <a:endParaRPr lang="en-US" dirty="0"/>
          </a:p>
        </p:txBody>
      </p:sp>
      <p:sp>
        <p:nvSpPr>
          <p:cNvPr id="4" name="Slide Number Placeholder 3">
            <a:extLst>
              <a:ext uri="{FF2B5EF4-FFF2-40B4-BE49-F238E27FC236}">
                <a16:creationId xmlns:a16="http://schemas.microsoft.com/office/drawing/2014/main" id="{CB0C2463-0ADD-4ECA-966C-DD6666287576}"/>
              </a:ext>
            </a:extLst>
          </p:cNvPr>
          <p:cNvSpPr>
            <a:spLocks noGrp="1"/>
          </p:cNvSpPr>
          <p:nvPr>
            <p:ph type="sldNum" sz="quarter" idx="12"/>
          </p:nvPr>
        </p:nvSpPr>
        <p:spPr/>
        <p:txBody>
          <a:bodyPr/>
          <a:lstStyle/>
          <a:p>
            <a:fld id="{57800785-1166-47E2-B08D-DFF5E82AE254}" type="slidenum">
              <a:rPr lang="en-US" smtClean="0"/>
              <a:t>22</a:t>
            </a:fld>
            <a:endParaRPr lang="en-US" dirty="0"/>
          </a:p>
        </p:txBody>
      </p:sp>
    </p:spTree>
    <p:extLst>
      <p:ext uri="{BB962C8B-B14F-4D97-AF65-F5344CB8AC3E}">
        <p14:creationId xmlns:p14="http://schemas.microsoft.com/office/powerpoint/2010/main" val="3041744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Pole Attachments</a:t>
            </a:r>
          </a:p>
        </p:txBody>
      </p:sp>
      <p:sp>
        <p:nvSpPr>
          <p:cNvPr id="3" name="Content Placeholder 2"/>
          <p:cNvSpPr>
            <a:spLocks noGrp="1"/>
          </p:cNvSpPr>
          <p:nvPr>
            <p:ph idx="1"/>
          </p:nvPr>
        </p:nvSpPr>
        <p:spPr>
          <a:xfrm>
            <a:off x="3732023" y="963877"/>
            <a:ext cx="4783327" cy="4522523"/>
          </a:xfrm>
        </p:spPr>
        <p:txBody>
          <a:bodyPr anchor="ctr">
            <a:normAutofit fontScale="92500" lnSpcReduction="20000"/>
          </a:bodyPr>
          <a:lstStyle/>
          <a:p>
            <a:pPr marL="0" indent="0">
              <a:buNone/>
            </a:pPr>
            <a:r>
              <a:rPr lang="en-US" sz="2800" b="1" dirty="0"/>
              <a:t>Milton would be considered a third-party attacher to utility poles and would need to negotiate a pole attachment agreement with the utility pole owner(s). </a:t>
            </a:r>
          </a:p>
          <a:p>
            <a:pPr marL="0" indent="0">
              <a:buNone/>
            </a:pPr>
            <a:endParaRPr lang="en-US" sz="2800" b="1" dirty="0"/>
          </a:p>
          <a:p>
            <a:pPr marL="0" indent="0">
              <a:buNone/>
            </a:pPr>
            <a:r>
              <a:rPr lang="en-US" sz="2800" b="1" dirty="0"/>
              <a:t>These agreements will determine the Town’s responsibility for incurring costs related to make-ready*, as well as ongoing utility pole licensing (or lease) fees. </a:t>
            </a:r>
          </a:p>
          <a:p>
            <a:pPr marL="0" indent="0">
              <a:buNone/>
            </a:pPr>
            <a:endParaRPr lang="en-US" b="1" dirty="0"/>
          </a:p>
          <a:p>
            <a:pPr marL="0" indent="0">
              <a:buNone/>
            </a:pPr>
            <a:r>
              <a:rPr lang="en-US" b="1" dirty="0"/>
              <a:t>  </a:t>
            </a:r>
            <a:endParaRPr lang="en-US" dirty="0"/>
          </a:p>
        </p:txBody>
      </p:sp>
      <p:sp>
        <p:nvSpPr>
          <p:cNvPr id="4" name="TextBox 3">
            <a:extLst>
              <a:ext uri="{FF2B5EF4-FFF2-40B4-BE49-F238E27FC236}">
                <a16:creationId xmlns:a16="http://schemas.microsoft.com/office/drawing/2014/main" id="{44F5F8DF-4B79-42BE-BB4E-9F07B19B11D7}"/>
              </a:ext>
            </a:extLst>
          </p:cNvPr>
          <p:cNvSpPr txBox="1"/>
          <p:nvPr/>
        </p:nvSpPr>
        <p:spPr>
          <a:xfrm>
            <a:off x="533400" y="5791200"/>
            <a:ext cx="7731125" cy="369332"/>
          </a:xfrm>
          <a:prstGeom prst="rect">
            <a:avLst/>
          </a:prstGeom>
          <a:noFill/>
        </p:spPr>
        <p:txBody>
          <a:bodyPr wrap="square" rtlCol="0">
            <a:spAutoFit/>
          </a:bodyPr>
          <a:lstStyle/>
          <a:p>
            <a:pPr algn="just"/>
            <a:r>
              <a:rPr lang="en-US" dirty="0"/>
              <a:t>* Make-ready costs are fully accounted for in CTC’s financial models</a:t>
            </a:r>
          </a:p>
        </p:txBody>
      </p:sp>
      <p:sp>
        <p:nvSpPr>
          <p:cNvPr id="5" name="Slide Number Placeholder 4">
            <a:extLst>
              <a:ext uri="{FF2B5EF4-FFF2-40B4-BE49-F238E27FC236}">
                <a16:creationId xmlns:a16="http://schemas.microsoft.com/office/drawing/2014/main" id="{EBAB50DD-D0B8-41AD-8F93-8179B9E213BA}"/>
              </a:ext>
            </a:extLst>
          </p:cNvPr>
          <p:cNvSpPr>
            <a:spLocks noGrp="1"/>
          </p:cNvSpPr>
          <p:nvPr>
            <p:ph type="sldNum" sz="quarter" idx="12"/>
          </p:nvPr>
        </p:nvSpPr>
        <p:spPr/>
        <p:txBody>
          <a:bodyPr/>
          <a:lstStyle/>
          <a:p>
            <a:fld id="{57800785-1166-47E2-B08D-DFF5E82AE254}" type="slidenum">
              <a:rPr lang="en-US" smtClean="0"/>
              <a:t>23</a:t>
            </a:fld>
            <a:endParaRPr lang="en-US" dirty="0"/>
          </a:p>
        </p:txBody>
      </p:sp>
    </p:spTree>
    <p:extLst>
      <p:ext uri="{BB962C8B-B14F-4D97-AF65-F5344CB8AC3E}">
        <p14:creationId xmlns:p14="http://schemas.microsoft.com/office/powerpoint/2010/main" val="1028378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88" y="2269820"/>
            <a:ext cx="2318360" cy="2318360"/>
          </a:xfrm>
          <a:prstGeom prst="ellipse">
            <a:avLst/>
          </a:prstGeom>
          <a:solidFill>
            <a:schemeClr val="bg1"/>
          </a:solidFill>
          <a:ln w="174625" cmpd="thinThick">
            <a:solidFill>
              <a:srgbClr val="262626"/>
            </a:solidFill>
          </a:ln>
        </p:spPr>
        <p:txBody>
          <a:bodyPr vert="horz" lIns="91440" tIns="45720" rIns="91440" bIns="45720" rtlCol="0" anchor="ctr">
            <a:normAutofit/>
          </a:bodyPr>
          <a:lstStyle/>
          <a:p>
            <a:pPr algn="ctr"/>
            <a:r>
              <a:rPr lang="en-US" sz="1950" b="1" kern="1200" dirty="0">
                <a:latin typeface="+mj-lt"/>
                <a:ea typeface="+mj-ea"/>
                <a:cs typeface="+mj-cs"/>
              </a:rPr>
              <a:t>Pole Attachment Fees</a:t>
            </a:r>
          </a:p>
        </p:txBody>
      </p:sp>
      <p:sp>
        <p:nvSpPr>
          <p:cNvPr id="3" name="Content Placeholder 2"/>
          <p:cNvSpPr>
            <a:spLocks noGrp="1"/>
          </p:cNvSpPr>
          <p:nvPr>
            <p:ph idx="1"/>
          </p:nvPr>
        </p:nvSpPr>
        <p:spPr>
          <a:xfrm>
            <a:off x="3219451" y="4494598"/>
            <a:ext cx="5391149" cy="1594145"/>
          </a:xfrm>
        </p:spPr>
        <p:txBody>
          <a:bodyPr vert="horz" lIns="91440" tIns="45720" rIns="91440" bIns="45720" rtlCol="0">
            <a:normAutofit/>
          </a:bodyPr>
          <a:lstStyle/>
          <a:p>
            <a:pPr marL="0" indent="0">
              <a:spcBef>
                <a:spcPts val="1000"/>
              </a:spcBef>
              <a:buNone/>
            </a:pPr>
            <a:r>
              <a:rPr lang="en-US" sz="1350" b="1" kern="1200" dirty="0">
                <a:latin typeface="+mn-lt"/>
                <a:ea typeface="+mn-ea"/>
                <a:cs typeface="+mn-cs"/>
              </a:rPr>
              <a:t> </a:t>
            </a:r>
          </a:p>
        </p:txBody>
      </p:sp>
      <p:sp>
        <p:nvSpPr>
          <p:cNvPr id="9" name="TextBox 8">
            <a:extLst>
              <a:ext uri="{FF2B5EF4-FFF2-40B4-BE49-F238E27FC236}">
                <a16:creationId xmlns:a16="http://schemas.microsoft.com/office/drawing/2014/main" id="{8E9282A2-95E1-45A5-A59E-0647A270BD95}"/>
              </a:ext>
            </a:extLst>
          </p:cNvPr>
          <p:cNvSpPr txBox="1"/>
          <p:nvPr/>
        </p:nvSpPr>
        <p:spPr>
          <a:xfrm>
            <a:off x="533399" y="5562600"/>
            <a:ext cx="7731125" cy="923330"/>
          </a:xfrm>
          <a:prstGeom prst="rect">
            <a:avLst/>
          </a:prstGeom>
          <a:noFill/>
        </p:spPr>
        <p:txBody>
          <a:bodyPr wrap="square" rtlCol="0">
            <a:spAutoFit/>
          </a:bodyPr>
          <a:lstStyle/>
          <a:p>
            <a:pPr algn="just"/>
            <a:r>
              <a:rPr lang="en-US" dirty="0"/>
              <a:t>This exhibit is an example: it’s what the town of Leverett pays for their 3</a:t>
            </a:r>
            <a:r>
              <a:rPr lang="en-US" baseline="30000" dirty="0"/>
              <a:t>rd</a:t>
            </a:r>
            <a:r>
              <a:rPr lang="en-US" dirty="0"/>
              <a:t> Party Attachment fees with pole owners.  CTC’s high cost estimate listed Milton’s pole attachment expense at $5,200 per year</a:t>
            </a:r>
          </a:p>
        </p:txBody>
      </p:sp>
      <p:graphicFrame>
        <p:nvGraphicFramePr>
          <p:cNvPr id="4" name="Table 3">
            <a:extLst>
              <a:ext uri="{FF2B5EF4-FFF2-40B4-BE49-F238E27FC236}">
                <a16:creationId xmlns:a16="http://schemas.microsoft.com/office/drawing/2014/main" id="{1C15DD10-1E4B-4A0A-B1D2-4912B6EC2B15}"/>
              </a:ext>
            </a:extLst>
          </p:cNvPr>
          <p:cNvGraphicFramePr>
            <a:graphicFrameLocks noGrp="1"/>
          </p:cNvGraphicFramePr>
          <p:nvPr>
            <p:extLst>
              <p:ext uri="{D42A27DB-BD31-4B8C-83A1-F6EECF244321}">
                <p14:modId xmlns:p14="http://schemas.microsoft.com/office/powerpoint/2010/main" val="2712297103"/>
              </p:ext>
            </p:extLst>
          </p:nvPr>
        </p:nvGraphicFramePr>
        <p:xfrm>
          <a:off x="3354387" y="1600200"/>
          <a:ext cx="5121275" cy="3226054"/>
        </p:xfrm>
        <a:graphic>
          <a:graphicData uri="http://schemas.openxmlformats.org/drawingml/2006/table">
            <a:tbl>
              <a:tblPr firstRow="1" firstCol="1" bandRow="1">
                <a:tableStyleId>{5C22544A-7EE6-4342-B048-85BDC9FD1C3A}</a:tableStyleId>
              </a:tblPr>
              <a:tblGrid>
                <a:gridCol w="1481842">
                  <a:extLst>
                    <a:ext uri="{9D8B030D-6E8A-4147-A177-3AD203B41FA5}">
                      <a16:colId xmlns:a16="http://schemas.microsoft.com/office/drawing/2014/main" val="979545908"/>
                    </a:ext>
                  </a:extLst>
                </a:gridCol>
                <a:gridCol w="1725386">
                  <a:extLst>
                    <a:ext uri="{9D8B030D-6E8A-4147-A177-3AD203B41FA5}">
                      <a16:colId xmlns:a16="http://schemas.microsoft.com/office/drawing/2014/main" val="3981171192"/>
                    </a:ext>
                  </a:extLst>
                </a:gridCol>
                <a:gridCol w="1914047">
                  <a:extLst>
                    <a:ext uri="{9D8B030D-6E8A-4147-A177-3AD203B41FA5}">
                      <a16:colId xmlns:a16="http://schemas.microsoft.com/office/drawing/2014/main" val="2347582602"/>
                    </a:ext>
                  </a:extLst>
                </a:gridCol>
              </a:tblGrid>
              <a:tr h="325120">
                <a:tc>
                  <a:txBody>
                    <a:bodyPr/>
                    <a:lstStyle/>
                    <a:p>
                      <a:pPr marL="0" marR="0" algn="ctr">
                        <a:lnSpc>
                          <a:spcPct val="115000"/>
                        </a:lnSpc>
                        <a:spcBef>
                          <a:spcPts val="0"/>
                        </a:spcBef>
                        <a:spcAft>
                          <a:spcPts val="0"/>
                        </a:spcAft>
                      </a:pPr>
                      <a:r>
                        <a:rPr lang="en-US" sz="2100" dirty="0">
                          <a:effectLst/>
                        </a:rPr>
                        <a:t>Pole Owner</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100" dirty="0">
                          <a:effectLst/>
                        </a:rPr>
                        <a:t>Annual fee for solely- owned poles</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2100" dirty="0">
                          <a:effectLst/>
                        </a:rPr>
                        <a:t>Annual fee for co-owned or co-used poles </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44505645"/>
                  </a:ext>
                </a:extLst>
              </a:tr>
              <a:tr h="279400">
                <a:tc>
                  <a:txBody>
                    <a:bodyPr/>
                    <a:lstStyle/>
                    <a:p>
                      <a:pPr marL="0" marR="0" algn="l">
                        <a:lnSpc>
                          <a:spcPct val="115000"/>
                        </a:lnSpc>
                        <a:spcBef>
                          <a:spcPts val="0"/>
                        </a:spcBef>
                        <a:spcAft>
                          <a:spcPts val="0"/>
                        </a:spcAft>
                      </a:pPr>
                      <a:r>
                        <a:rPr lang="en-US" sz="2100" dirty="0">
                          <a:effectLst/>
                        </a:rPr>
                        <a:t>WEMCO (now Eversource)</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$9.00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$4.50</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6571865"/>
                  </a:ext>
                </a:extLst>
              </a:tr>
              <a:tr h="279400">
                <a:tc>
                  <a:txBody>
                    <a:bodyPr/>
                    <a:lstStyle/>
                    <a:p>
                      <a:pPr marL="0" marR="0" algn="l">
                        <a:lnSpc>
                          <a:spcPct val="115000"/>
                        </a:lnSpc>
                        <a:spcBef>
                          <a:spcPts val="0"/>
                        </a:spcBef>
                        <a:spcAft>
                          <a:spcPts val="0"/>
                        </a:spcAft>
                      </a:pPr>
                      <a:r>
                        <a:rPr lang="en-US" sz="2100" dirty="0">
                          <a:effectLst/>
                        </a:rPr>
                        <a:t>National Grid</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$11.85</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$5.93</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11764067"/>
                  </a:ext>
                </a:extLst>
              </a:tr>
              <a:tr h="336550">
                <a:tc>
                  <a:txBody>
                    <a:bodyPr/>
                    <a:lstStyle/>
                    <a:p>
                      <a:pPr marL="0" marR="0" algn="l">
                        <a:lnSpc>
                          <a:spcPct val="115000"/>
                        </a:lnSpc>
                        <a:spcBef>
                          <a:spcPts val="0"/>
                        </a:spcBef>
                        <a:spcAft>
                          <a:spcPts val="0"/>
                        </a:spcAft>
                      </a:pPr>
                      <a:r>
                        <a:rPr lang="en-US" sz="2100" dirty="0">
                          <a:effectLst/>
                        </a:rPr>
                        <a:t>Verizon</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$10.06</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2100" dirty="0">
                          <a:effectLst/>
                        </a:rPr>
                        <a:t>$5.03</a:t>
                      </a:r>
                      <a:endParaRPr lang="en-US" sz="2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35492620"/>
                  </a:ext>
                </a:extLst>
              </a:tr>
            </a:tbl>
          </a:graphicData>
        </a:graphic>
      </p:graphicFrame>
      <p:sp>
        <p:nvSpPr>
          <p:cNvPr id="5" name="Slide Number Placeholder 4">
            <a:extLst>
              <a:ext uri="{FF2B5EF4-FFF2-40B4-BE49-F238E27FC236}">
                <a16:creationId xmlns:a16="http://schemas.microsoft.com/office/drawing/2014/main" id="{2361D6B1-6849-4ABA-874E-85EE4D3A36CF}"/>
              </a:ext>
            </a:extLst>
          </p:cNvPr>
          <p:cNvSpPr>
            <a:spLocks noGrp="1"/>
          </p:cNvSpPr>
          <p:nvPr>
            <p:ph type="sldNum" sz="quarter" idx="12"/>
          </p:nvPr>
        </p:nvSpPr>
        <p:spPr/>
        <p:txBody>
          <a:bodyPr/>
          <a:lstStyle/>
          <a:p>
            <a:fld id="{57800785-1166-47E2-B08D-DFF5E82AE254}" type="slidenum">
              <a:rPr lang="en-US" smtClean="0"/>
              <a:t>24</a:t>
            </a:fld>
            <a:endParaRPr lang="en-US" dirty="0"/>
          </a:p>
        </p:txBody>
      </p:sp>
    </p:spTree>
    <p:extLst>
      <p:ext uri="{BB962C8B-B14F-4D97-AF65-F5344CB8AC3E}">
        <p14:creationId xmlns:p14="http://schemas.microsoft.com/office/powerpoint/2010/main" val="3089597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Suggested Next Steps</a:t>
            </a:r>
          </a:p>
        </p:txBody>
      </p:sp>
      <p:sp>
        <p:nvSpPr>
          <p:cNvPr id="3" name="Content Placeholder 2"/>
          <p:cNvSpPr>
            <a:spLocks noGrp="1"/>
          </p:cNvSpPr>
          <p:nvPr>
            <p:ph idx="1"/>
          </p:nvPr>
        </p:nvSpPr>
        <p:spPr>
          <a:xfrm>
            <a:off x="3732023" y="533400"/>
            <a:ext cx="4878577" cy="5894123"/>
          </a:xfrm>
        </p:spPr>
        <p:txBody>
          <a:bodyPr anchor="ctr">
            <a:noAutofit/>
          </a:bodyPr>
          <a:lstStyle/>
          <a:p>
            <a:pPr marL="0" indent="0">
              <a:buNone/>
            </a:pPr>
            <a:r>
              <a:rPr lang="en-US" b="1" dirty="0"/>
              <a:t>Conduct detailed analysis of current town costs that may be saved with new I-NET</a:t>
            </a:r>
          </a:p>
          <a:p>
            <a:pPr marL="0" indent="0">
              <a:buNone/>
            </a:pPr>
            <a:endParaRPr lang="en-US" b="1" dirty="0"/>
          </a:p>
          <a:p>
            <a:pPr marL="0" indent="0">
              <a:buNone/>
            </a:pPr>
            <a:r>
              <a:rPr lang="en-US" b="1" dirty="0"/>
              <a:t>Consult with other town committees, e.g. Capital Improvement Planning Committee, Warrant Committee</a:t>
            </a:r>
          </a:p>
          <a:p>
            <a:pPr marL="0" indent="0">
              <a:buNone/>
            </a:pPr>
            <a:endParaRPr lang="en-US" b="1" dirty="0"/>
          </a:p>
          <a:p>
            <a:pPr marL="0" indent="0">
              <a:buNone/>
            </a:pPr>
            <a:endParaRPr lang="en-US" b="1" dirty="0"/>
          </a:p>
          <a:p>
            <a:pPr marL="0" indent="0">
              <a:buNone/>
            </a:pPr>
            <a:r>
              <a:rPr lang="en-US" b="1" dirty="0"/>
              <a:t>Ascertain best financing options, including available town funds (potential and/or free cash), bonding, and state/federal assistance</a:t>
            </a:r>
          </a:p>
        </p:txBody>
      </p:sp>
      <p:sp>
        <p:nvSpPr>
          <p:cNvPr id="4" name="Slide Number Placeholder 3">
            <a:extLst>
              <a:ext uri="{FF2B5EF4-FFF2-40B4-BE49-F238E27FC236}">
                <a16:creationId xmlns:a16="http://schemas.microsoft.com/office/drawing/2014/main" id="{6B348E52-A9EF-4721-9F61-D39CE8F77D4D}"/>
              </a:ext>
            </a:extLst>
          </p:cNvPr>
          <p:cNvSpPr>
            <a:spLocks noGrp="1"/>
          </p:cNvSpPr>
          <p:nvPr>
            <p:ph type="sldNum" sz="quarter" idx="12"/>
          </p:nvPr>
        </p:nvSpPr>
        <p:spPr/>
        <p:txBody>
          <a:bodyPr/>
          <a:lstStyle/>
          <a:p>
            <a:fld id="{57800785-1166-47E2-B08D-DFF5E82AE254}" type="slidenum">
              <a:rPr lang="en-US" smtClean="0"/>
              <a:t>25</a:t>
            </a:fld>
            <a:endParaRPr lang="en-US" dirty="0"/>
          </a:p>
        </p:txBody>
      </p:sp>
    </p:spTree>
    <p:extLst>
      <p:ext uri="{BB962C8B-B14F-4D97-AF65-F5344CB8AC3E}">
        <p14:creationId xmlns:p14="http://schemas.microsoft.com/office/powerpoint/2010/main" val="3124170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In this presentation</a:t>
            </a:r>
          </a:p>
        </p:txBody>
      </p:sp>
      <p:sp>
        <p:nvSpPr>
          <p:cNvPr id="3" name="Content Placeholder 2"/>
          <p:cNvSpPr>
            <a:spLocks noGrp="1"/>
          </p:cNvSpPr>
          <p:nvPr>
            <p:ph idx="1"/>
          </p:nvPr>
        </p:nvSpPr>
        <p:spPr>
          <a:xfrm>
            <a:off x="3732023" y="609600"/>
            <a:ext cx="4783327" cy="5867400"/>
          </a:xfrm>
        </p:spPr>
        <p:txBody>
          <a:bodyPr anchor="ctr">
            <a:noAutofit/>
          </a:bodyPr>
          <a:lstStyle/>
          <a:p>
            <a:r>
              <a:rPr lang="en-US" sz="2200" b="1" dirty="0"/>
              <a:t>CTC Report Timeline</a:t>
            </a:r>
          </a:p>
          <a:p>
            <a:r>
              <a:rPr lang="en-US" sz="2200" b="1" dirty="0"/>
              <a:t>Broadband Committee’s Assessment</a:t>
            </a:r>
          </a:p>
          <a:p>
            <a:r>
              <a:rPr lang="en-US" sz="2200" b="1" dirty="0"/>
              <a:t>Report Methodology</a:t>
            </a:r>
          </a:p>
          <a:p>
            <a:r>
              <a:rPr lang="en-US" sz="2200" b="1" dirty="0"/>
              <a:t>What’s in the CTC Report</a:t>
            </a:r>
          </a:p>
          <a:p>
            <a:r>
              <a:rPr lang="en-US" sz="2200" b="1" dirty="0"/>
              <a:t>Network Design</a:t>
            </a:r>
          </a:p>
          <a:p>
            <a:r>
              <a:rPr lang="en-US" sz="2200" b="1" dirty="0"/>
              <a:t>Network Cost</a:t>
            </a:r>
          </a:p>
          <a:p>
            <a:r>
              <a:rPr lang="en-US" sz="2200" b="1" dirty="0"/>
              <a:t>Estimated Operating &amp; Maintenance Costs</a:t>
            </a:r>
          </a:p>
          <a:p>
            <a:r>
              <a:rPr lang="en-US" sz="2200" b="1" dirty="0"/>
              <a:t>Construction Costs and Components</a:t>
            </a:r>
          </a:p>
          <a:p>
            <a:r>
              <a:rPr lang="en-US" sz="2200" b="1" dirty="0"/>
              <a:t>INET Benefits / Disadvantages / Opportunities</a:t>
            </a:r>
          </a:p>
          <a:p>
            <a:r>
              <a:rPr lang="en-US" sz="2200" b="1" dirty="0"/>
              <a:t>Leased Services Benefits / Disadvantages</a:t>
            </a:r>
          </a:p>
          <a:p>
            <a:r>
              <a:rPr lang="en-US" sz="2200" b="1" dirty="0"/>
              <a:t>Pole Attachment Exhibit</a:t>
            </a:r>
          </a:p>
        </p:txBody>
      </p:sp>
      <p:sp>
        <p:nvSpPr>
          <p:cNvPr id="4" name="Slide Number Placeholder 3">
            <a:extLst>
              <a:ext uri="{FF2B5EF4-FFF2-40B4-BE49-F238E27FC236}">
                <a16:creationId xmlns:a16="http://schemas.microsoft.com/office/drawing/2014/main" id="{32590D21-1B5A-4241-8143-7531891C08B5}"/>
              </a:ext>
            </a:extLst>
          </p:cNvPr>
          <p:cNvSpPr>
            <a:spLocks noGrp="1"/>
          </p:cNvSpPr>
          <p:nvPr>
            <p:ph type="sldNum" sz="quarter" idx="12"/>
          </p:nvPr>
        </p:nvSpPr>
        <p:spPr/>
        <p:txBody>
          <a:bodyPr/>
          <a:lstStyle/>
          <a:p>
            <a:fld id="{57800785-1166-47E2-B08D-DFF5E82AE254}" type="slidenum">
              <a:rPr lang="en-US" smtClean="0"/>
              <a:t>3</a:t>
            </a:fld>
            <a:endParaRPr lang="en-US" dirty="0"/>
          </a:p>
        </p:txBody>
      </p:sp>
    </p:spTree>
    <p:extLst>
      <p:ext uri="{BB962C8B-B14F-4D97-AF65-F5344CB8AC3E}">
        <p14:creationId xmlns:p14="http://schemas.microsoft.com/office/powerpoint/2010/main" val="312389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CTC Report Timeline</a:t>
            </a:r>
          </a:p>
        </p:txBody>
      </p:sp>
      <p:sp>
        <p:nvSpPr>
          <p:cNvPr id="3" name="Content Placeholder 2"/>
          <p:cNvSpPr>
            <a:spLocks noGrp="1"/>
          </p:cNvSpPr>
          <p:nvPr>
            <p:ph idx="1"/>
          </p:nvPr>
        </p:nvSpPr>
        <p:spPr>
          <a:xfrm>
            <a:off x="3732023" y="963877"/>
            <a:ext cx="4783327" cy="4930246"/>
          </a:xfrm>
        </p:spPr>
        <p:txBody>
          <a:bodyPr anchor="ctr">
            <a:normAutofit/>
          </a:bodyPr>
          <a:lstStyle/>
          <a:p>
            <a:pPr marL="0" indent="0">
              <a:buNone/>
            </a:pPr>
            <a:r>
              <a:rPr lang="en-US" b="1" u="sng" dirty="0"/>
              <a:t>August/Sept 2018  </a:t>
            </a:r>
          </a:p>
          <a:p>
            <a:pPr marL="0" indent="0">
              <a:buNone/>
            </a:pPr>
            <a:r>
              <a:rPr lang="en-US" b="1" dirty="0"/>
              <a:t>Milton issues RFP for a report detailing design and cost estimate to replace the town I-NET with a town-owned, fiber optic network</a:t>
            </a:r>
          </a:p>
          <a:p>
            <a:pPr marL="0" indent="0">
              <a:buNone/>
            </a:pPr>
            <a:endParaRPr lang="en-US" b="1" dirty="0"/>
          </a:p>
          <a:p>
            <a:pPr marL="0" indent="0">
              <a:buNone/>
            </a:pPr>
            <a:r>
              <a:rPr lang="en-US" b="1" u="sng" dirty="0"/>
              <a:t>October 2018 </a:t>
            </a:r>
          </a:p>
          <a:p>
            <a:pPr marL="0" indent="0">
              <a:buNone/>
            </a:pPr>
            <a:r>
              <a:rPr lang="en-US" b="1" dirty="0"/>
              <a:t>CTC Technologies wins RFP bid</a:t>
            </a:r>
          </a:p>
          <a:p>
            <a:pPr marL="0" indent="0">
              <a:buNone/>
            </a:pPr>
            <a:endParaRPr lang="en-US" b="1" dirty="0"/>
          </a:p>
          <a:p>
            <a:pPr marL="0" indent="0">
              <a:buNone/>
            </a:pPr>
            <a:r>
              <a:rPr lang="en-US" b="1" u="sng" dirty="0"/>
              <a:t>January 2019</a:t>
            </a:r>
          </a:p>
          <a:p>
            <a:pPr marL="0" indent="0">
              <a:buNone/>
            </a:pPr>
            <a:r>
              <a:rPr lang="en-US" b="1" dirty="0"/>
              <a:t>CTC delivers their report, “Design and Cost Estimate for a Town I-Net”   </a:t>
            </a:r>
          </a:p>
          <a:p>
            <a:pPr marL="0" indent="0">
              <a:buNone/>
            </a:pPr>
            <a:r>
              <a:rPr lang="en-US" b="1" dirty="0"/>
              <a:t> </a:t>
            </a:r>
            <a:endParaRPr lang="en-US" dirty="0"/>
          </a:p>
        </p:txBody>
      </p:sp>
      <p:sp>
        <p:nvSpPr>
          <p:cNvPr id="4" name="Slide Number Placeholder 3">
            <a:extLst>
              <a:ext uri="{FF2B5EF4-FFF2-40B4-BE49-F238E27FC236}">
                <a16:creationId xmlns:a16="http://schemas.microsoft.com/office/drawing/2014/main" id="{2C982E50-3CB1-42EF-B37B-E17CA672853E}"/>
              </a:ext>
            </a:extLst>
          </p:cNvPr>
          <p:cNvSpPr>
            <a:spLocks noGrp="1"/>
          </p:cNvSpPr>
          <p:nvPr>
            <p:ph type="sldNum" sz="quarter" idx="12"/>
          </p:nvPr>
        </p:nvSpPr>
        <p:spPr/>
        <p:txBody>
          <a:bodyPr/>
          <a:lstStyle/>
          <a:p>
            <a:fld id="{57800785-1166-47E2-B08D-DFF5E82AE254}" type="slidenum">
              <a:rPr lang="en-US" smtClean="0"/>
              <a:t>4</a:t>
            </a:fld>
            <a:endParaRPr lang="en-US" dirty="0"/>
          </a:p>
        </p:txBody>
      </p:sp>
    </p:spTree>
    <p:extLst>
      <p:ext uri="{BB962C8B-B14F-4D97-AF65-F5344CB8AC3E}">
        <p14:creationId xmlns:p14="http://schemas.microsoft.com/office/powerpoint/2010/main" val="1622758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2620771" cy="3379523"/>
          </a:xfrm>
        </p:spPr>
        <p:txBody>
          <a:bodyPr>
            <a:normAutofit/>
          </a:bodyPr>
          <a:lstStyle/>
          <a:p>
            <a:pPr algn="r"/>
            <a:r>
              <a:rPr lang="en-US" b="1" dirty="0">
                <a:solidFill>
                  <a:schemeClr val="accent1"/>
                </a:solidFill>
              </a:rPr>
              <a:t>Broadband Committee’s Initial Appraisal</a:t>
            </a:r>
          </a:p>
        </p:txBody>
      </p:sp>
      <p:sp>
        <p:nvSpPr>
          <p:cNvPr id="3" name="Content Placeholder 2"/>
          <p:cNvSpPr>
            <a:spLocks noGrp="1"/>
          </p:cNvSpPr>
          <p:nvPr>
            <p:ph idx="1"/>
          </p:nvPr>
        </p:nvSpPr>
        <p:spPr>
          <a:xfrm>
            <a:off x="3581400" y="1080055"/>
            <a:ext cx="4783327" cy="2590800"/>
          </a:xfrm>
        </p:spPr>
        <p:txBody>
          <a:bodyPr anchor="ctr">
            <a:normAutofit/>
          </a:bodyPr>
          <a:lstStyle/>
          <a:p>
            <a:pPr marL="0" indent="0">
              <a:buNone/>
            </a:pPr>
            <a:r>
              <a:rPr lang="en-US" sz="2800" b="1" dirty="0"/>
              <a:t>After reviewing CTC’s report all four members of the committee agree that the vendor met or exceeded the report’s requirements, as described in RFP</a:t>
            </a:r>
            <a:endParaRPr lang="en-US" sz="2200" b="1" dirty="0"/>
          </a:p>
        </p:txBody>
      </p:sp>
      <p:sp>
        <p:nvSpPr>
          <p:cNvPr id="4" name="TextBox 3">
            <a:extLst>
              <a:ext uri="{FF2B5EF4-FFF2-40B4-BE49-F238E27FC236}">
                <a16:creationId xmlns:a16="http://schemas.microsoft.com/office/drawing/2014/main" id="{1F9F94A6-AE92-4B01-965B-EA491BBB2467}"/>
              </a:ext>
            </a:extLst>
          </p:cNvPr>
          <p:cNvSpPr txBox="1"/>
          <p:nvPr/>
        </p:nvSpPr>
        <p:spPr>
          <a:xfrm>
            <a:off x="762000" y="3670855"/>
            <a:ext cx="7978775" cy="2862322"/>
          </a:xfrm>
          <a:prstGeom prst="rect">
            <a:avLst/>
          </a:prstGeom>
          <a:noFill/>
        </p:spPr>
        <p:txBody>
          <a:bodyPr wrap="square" rtlCol="0">
            <a:spAutoFit/>
          </a:bodyPr>
          <a:lstStyle/>
          <a:p>
            <a:pPr algn="just"/>
            <a:r>
              <a:rPr lang="en-US" dirty="0"/>
              <a:t>CTC’s report is comprehensive in its scope and richly detailed.  Many topics (e.g. network design, financial model, condition of utility poles) are presented with valuable context, suggested avenues for further inquiry, or industry practice, making it accessible to non-experts.  </a:t>
            </a:r>
          </a:p>
          <a:p>
            <a:pPr algn="just"/>
            <a:endParaRPr lang="en-US" dirty="0"/>
          </a:p>
          <a:p>
            <a:pPr algn="just"/>
            <a:r>
              <a:rPr lang="en-US" dirty="0"/>
              <a:t>The report also came with dynamic Excel-based models that Milton can use to create and analyze different construction and finance scenarios.</a:t>
            </a:r>
          </a:p>
          <a:p>
            <a:pPr algn="just"/>
            <a:endParaRPr lang="en-US" dirty="0"/>
          </a:p>
          <a:p>
            <a:pPr algn="just"/>
            <a:r>
              <a:rPr lang="en-US" dirty="0"/>
              <a:t>Finally, its thoroughness and detail will serve as a solid foundation for project planning, if Milton pursues the opportunity to create municipal broadband.</a:t>
            </a:r>
          </a:p>
        </p:txBody>
      </p:sp>
      <p:sp>
        <p:nvSpPr>
          <p:cNvPr id="5" name="Slide Number Placeholder 4">
            <a:extLst>
              <a:ext uri="{FF2B5EF4-FFF2-40B4-BE49-F238E27FC236}">
                <a16:creationId xmlns:a16="http://schemas.microsoft.com/office/drawing/2014/main" id="{D61E8034-E6D2-448C-955F-EFDA65111B3D}"/>
              </a:ext>
            </a:extLst>
          </p:cNvPr>
          <p:cNvSpPr>
            <a:spLocks noGrp="1"/>
          </p:cNvSpPr>
          <p:nvPr>
            <p:ph type="sldNum" sz="quarter" idx="12"/>
          </p:nvPr>
        </p:nvSpPr>
        <p:spPr/>
        <p:txBody>
          <a:bodyPr/>
          <a:lstStyle/>
          <a:p>
            <a:fld id="{57800785-1166-47E2-B08D-DFF5E82AE254}" type="slidenum">
              <a:rPr lang="en-US" smtClean="0"/>
              <a:t>5</a:t>
            </a:fld>
            <a:endParaRPr lang="en-US" dirty="0"/>
          </a:p>
        </p:txBody>
      </p:sp>
    </p:spTree>
    <p:extLst>
      <p:ext uri="{BB962C8B-B14F-4D97-AF65-F5344CB8AC3E}">
        <p14:creationId xmlns:p14="http://schemas.microsoft.com/office/powerpoint/2010/main" val="3171919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CTC’s Methodology</a:t>
            </a:r>
          </a:p>
        </p:txBody>
      </p:sp>
      <p:sp>
        <p:nvSpPr>
          <p:cNvPr id="3" name="Content Placeholder 2"/>
          <p:cNvSpPr>
            <a:spLocks noGrp="1"/>
          </p:cNvSpPr>
          <p:nvPr>
            <p:ph idx="1"/>
          </p:nvPr>
        </p:nvSpPr>
        <p:spPr>
          <a:xfrm>
            <a:off x="3732023" y="963877"/>
            <a:ext cx="4783327" cy="4930246"/>
          </a:xfrm>
        </p:spPr>
        <p:txBody>
          <a:bodyPr anchor="ctr">
            <a:normAutofit fontScale="92500" lnSpcReduction="20000"/>
          </a:bodyPr>
          <a:lstStyle/>
          <a:p>
            <a:pPr marL="0" indent="0">
              <a:buNone/>
            </a:pPr>
            <a:r>
              <a:rPr lang="en-US" sz="2800" b="1" dirty="0"/>
              <a:t>The CTC Team is comprised of network design and construction, network operations, and financial modeling experts.</a:t>
            </a:r>
          </a:p>
          <a:p>
            <a:pPr marL="0" indent="0">
              <a:buNone/>
            </a:pPr>
            <a:endParaRPr lang="en-US" sz="2800" b="1" dirty="0"/>
          </a:p>
          <a:p>
            <a:pPr marL="0" indent="0">
              <a:buNone/>
            </a:pPr>
            <a:endParaRPr lang="en-US" sz="2800" b="1" dirty="0"/>
          </a:p>
          <a:p>
            <a:pPr marL="0" indent="0">
              <a:buNone/>
            </a:pPr>
            <a:endParaRPr lang="en-US" sz="2800" b="1" dirty="0"/>
          </a:p>
          <a:p>
            <a:pPr marL="0" indent="0">
              <a:buNone/>
            </a:pPr>
            <a:r>
              <a:rPr lang="en-US" sz="2800" b="1" dirty="0"/>
              <a:t>CTC facilitated meetings and information collection with various town personnel, representing input from all town departments</a:t>
            </a:r>
          </a:p>
          <a:p>
            <a:pPr marL="0" indent="0">
              <a:buNone/>
            </a:pPr>
            <a:endParaRPr lang="en-US" sz="2100" b="1" dirty="0"/>
          </a:p>
          <a:p>
            <a:pPr marL="342900" lvl="1" indent="0">
              <a:buNone/>
            </a:pPr>
            <a:r>
              <a:rPr lang="en-US" sz="2200" b="1" dirty="0"/>
              <a:t>Meetings, phone conferences, and questionnaires</a:t>
            </a:r>
            <a:r>
              <a:rPr lang="en-US" b="1" dirty="0"/>
              <a:t>  </a:t>
            </a:r>
            <a:endParaRPr lang="en-US" dirty="0"/>
          </a:p>
        </p:txBody>
      </p:sp>
      <p:sp>
        <p:nvSpPr>
          <p:cNvPr id="4" name="Slide Number Placeholder 3">
            <a:extLst>
              <a:ext uri="{FF2B5EF4-FFF2-40B4-BE49-F238E27FC236}">
                <a16:creationId xmlns:a16="http://schemas.microsoft.com/office/drawing/2014/main" id="{38A90A93-C131-4EB2-ABC2-99ABE63B8F42}"/>
              </a:ext>
            </a:extLst>
          </p:cNvPr>
          <p:cNvSpPr>
            <a:spLocks noGrp="1"/>
          </p:cNvSpPr>
          <p:nvPr>
            <p:ph type="sldNum" sz="quarter" idx="12"/>
          </p:nvPr>
        </p:nvSpPr>
        <p:spPr/>
        <p:txBody>
          <a:bodyPr/>
          <a:lstStyle/>
          <a:p>
            <a:fld id="{57800785-1166-47E2-B08D-DFF5E82AE254}" type="slidenum">
              <a:rPr lang="en-US" smtClean="0"/>
              <a:t>6</a:t>
            </a:fld>
            <a:endParaRPr lang="en-US" dirty="0"/>
          </a:p>
        </p:txBody>
      </p:sp>
    </p:spTree>
    <p:extLst>
      <p:ext uri="{BB962C8B-B14F-4D97-AF65-F5344CB8AC3E}">
        <p14:creationId xmlns:p14="http://schemas.microsoft.com/office/powerpoint/2010/main" val="396392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What the report contains</a:t>
            </a:r>
          </a:p>
        </p:txBody>
      </p:sp>
      <p:sp>
        <p:nvSpPr>
          <p:cNvPr id="3" name="Content Placeholder 2"/>
          <p:cNvSpPr>
            <a:spLocks noGrp="1"/>
          </p:cNvSpPr>
          <p:nvPr>
            <p:ph idx="1"/>
          </p:nvPr>
        </p:nvSpPr>
        <p:spPr>
          <a:xfrm>
            <a:off x="3732023" y="963877"/>
            <a:ext cx="4783327" cy="4930246"/>
          </a:xfrm>
        </p:spPr>
        <p:txBody>
          <a:bodyPr anchor="ctr">
            <a:normAutofit/>
          </a:bodyPr>
          <a:lstStyle/>
          <a:p>
            <a:pPr marL="0" indent="0">
              <a:buNone/>
            </a:pPr>
            <a:r>
              <a:rPr lang="en-US" sz="1500" b="1" dirty="0"/>
              <a:t>Two cost estimates, one low and one high (based on network size), for network construction and operation; </a:t>
            </a:r>
          </a:p>
          <a:p>
            <a:pPr marL="0" indent="0">
              <a:buNone/>
            </a:pPr>
            <a:endParaRPr lang="en-US" sz="1500" b="1" dirty="0"/>
          </a:p>
          <a:p>
            <a:pPr marL="0" indent="0">
              <a:buNone/>
            </a:pPr>
            <a:r>
              <a:rPr lang="en-US" sz="1500" b="1" dirty="0"/>
              <a:t>Engineering assessment of the existing network;</a:t>
            </a:r>
          </a:p>
          <a:p>
            <a:pPr marL="0" indent="0">
              <a:buNone/>
            </a:pPr>
            <a:endParaRPr lang="en-US" sz="1500" b="1" dirty="0"/>
          </a:p>
          <a:p>
            <a:pPr marL="0" indent="0">
              <a:buNone/>
            </a:pPr>
            <a:r>
              <a:rPr lang="en-US" sz="1500" b="1" dirty="0"/>
              <a:t>Recommended technical solutions for new fiber network, including high-level network design; </a:t>
            </a:r>
          </a:p>
          <a:p>
            <a:pPr marL="0" indent="0">
              <a:buNone/>
            </a:pPr>
            <a:endParaRPr lang="en-US" sz="1500" b="1" dirty="0"/>
          </a:p>
          <a:p>
            <a:pPr marL="0" indent="0">
              <a:buNone/>
            </a:pPr>
            <a:r>
              <a:rPr lang="en-US" sz="1500" b="1" dirty="0"/>
              <a:t>Financial analysis, including:</a:t>
            </a:r>
          </a:p>
          <a:p>
            <a:pPr marL="0" indent="0">
              <a:buNone/>
            </a:pPr>
            <a:r>
              <a:rPr lang="en-US" sz="1500" b="1" dirty="0"/>
              <a:t>- capital and operating expenses,</a:t>
            </a:r>
          </a:p>
          <a:p>
            <a:pPr marL="0" indent="0">
              <a:buNone/>
            </a:pPr>
            <a:r>
              <a:rPr lang="en-US" sz="1500" b="1" dirty="0"/>
              <a:t>- Detailed estimate of payback period for bonded construction cost, expressed as monthly per-site costs per Town department;</a:t>
            </a:r>
          </a:p>
          <a:p>
            <a:pPr marL="0" indent="0">
              <a:buNone/>
            </a:pPr>
            <a:endParaRPr lang="en-US" sz="1500" b="1" dirty="0"/>
          </a:p>
          <a:p>
            <a:pPr marL="0" indent="0">
              <a:buNone/>
            </a:pPr>
            <a:r>
              <a:rPr lang="en-US" sz="1500" b="1" dirty="0"/>
              <a:t>Example of third-party pole attachment agreements in other Massachusetts municipalities</a:t>
            </a:r>
          </a:p>
        </p:txBody>
      </p:sp>
      <p:sp>
        <p:nvSpPr>
          <p:cNvPr id="4" name="Slide Number Placeholder 3">
            <a:extLst>
              <a:ext uri="{FF2B5EF4-FFF2-40B4-BE49-F238E27FC236}">
                <a16:creationId xmlns:a16="http://schemas.microsoft.com/office/drawing/2014/main" id="{B8E42067-6EE0-41D7-BE56-AD252EB4C1F6}"/>
              </a:ext>
            </a:extLst>
          </p:cNvPr>
          <p:cNvSpPr>
            <a:spLocks noGrp="1"/>
          </p:cNvSpPr>
          <p:nvPr>
            <p:ph type="sldNum" sz="quarter" idx="12"/>
          </p:nvPr>
        </p:nvSpPr>
        <p:spPr/>
        <p:txBody>
          <a:bodyPr/>
          <a:lstStyle/>
          <a:p>
            <a:fld id="{57800785-1166-47E2-B08D-DFF5E82AE254}" type="slidenum">
              <a:rPr lang="en-US" smtClean="0"/>
              <a:t>7</a:t>
            </a:fld>
            <a:endParaRPr lang="en-US" dirty="0"/>
          </a:p>
        </p:txBody>
      </p:sp>
    </p:spTree>
    <p:extLst>
      <p:ext uri="{BB962C8B-B14F-4D97-AF65-F5344CB8AC3E}">
        <p14:creationId xmlns:p14="http://schemas.microsoft.com/office/powerpoint/2010/main" val="1304009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3877"/>
            <a:ext cx="2620771" cy="4930246"/>
          </a:xfrm>
        </p:spPr>
        <p:txBody>
          <a:bodyPr>
            <a:normAutofit/>
          </a:bodyPr>
          <a:lstStyle/>
          <a:p>
            <a:pPr algn="r"/>
            <a:r>
              <a:rPr lang="en-US" b="1" dirty="0">
                <a:solidFill>
                  <a:schemeClr val="accent1"/>
                </a:solidFill>
              </a:rPr>
              <a:t>Network Design Assumptions</a:t>
            </a:r>
          </a:p>
        </p:txBody>
      </p:sp>
      <p:sp>
        <p:nvSpPr>
          <p:cNvPr id="3" name="Content Placeholder 2"/>
          <p:cNvSpPr>
            <a:spLocks noGrp="1"/>
          </p:cNvSpPr>
          <p:nvPr>
            <p:ph idx="1"/>
          </p:nvPr>
        </p:nvSpPr>
        <p:spPr>
          <a:xfrm>
            <a:off x="3732023" y="963877"/>
            <a:ext cx="4783327" cy="4930246"/>
          </a:xfrm>
        </p:spPr>
        <p:txBody>
          <a:bodyPr anchor="ctr">
            <a:normAutofit fontScale="70000" lnSpcReduction="20000"/>
          </a:bodyPr>
          <a:lstStyle/>
          <a:p>
            <a:pPr marL="0" indent="0">
              <a:buNone/>
            </a:pPr>
            <a:r>
              <a:rPr lang="en-US" sz="2600" b="1" dirty="0"/>
              <a:t>Provide fiber connectivity to 19 Town, School, and other community anchor institutions;</a:t>
            </a:r>
          </a:p>
          <a:p>
            <a:pPr marL="0" indent="0">
              <a:buNone/>
            </a:pPr>
            <a:endParaRPr lang="en-US" sz="2600" b="1" dirty="0"/>
          </a:p>
          <a:p>
            <a:pPr marL="0" indent="0">
              <a:buNone/>
            </a:pPr>
            <a:r>
              <a:rPr lang="en-US" sz="2600" b="1" dirty="0"/>
              <a:t>Route fiber paths near eight additional significant institutions that may be opportunities for future connectivity to the Town network;</a:t>
            </a:r>
          </a:p>
          <a:p>
            <a:pPr marL="0" indent="0">
              <a:buNone/>
            </a:pPr>
            <a:endParaRPr lang="en-US" sz="2600" b="1" dirty="0"/>
          </a:p>
          <a:p>
            <a:pPr marL="0" indent="0">
              <a:buNone/>
            </a:pPr>
            <a:r>
              <a:rPr lang="en-US" sz="2600" b="1" dirty="0"/>
              <a:t>Select routes that minimize construction costs associated with utility pole “make-ready” construction and/or more expensive underground construction;</a:t>
            </a:r>
          </a:p>
          <a:p>
            <a:pPr marL="0" indent="0">
              <a:buNone/>
            </a:pPr>
            <a:endParaRPr lang="en-US" sz="2600" b="1" dirty="0"/>
          </a:p>
          <a:p>
            <a:pPr marL="0" indent="0">
              <a:buNone/>
            </a:pPr>
            <a:r>
              <a:rPr lang="en-US" sz="2600" b="1" dirty="0"/>
              <a:t>Provide adequate capacity within the backbone for future uses;</a:t>
            </a:r>
          </a:p>
          <a:p>
            <a:pPr marL="0" indent="0">
              <a:buNone/>
            </a:pPr>
            <a:endParaRPr lang="en-US" sz="2600" b="1" dirty="0"/>
          </a:p>
          <a:p>
            <a:pPr marL="0" indent="0">
              <a:buNone/>
            </a:pPr>
            <a:r>
              <a:rPr lang="en-US" sz="2600" b="1" dirty="0"/>
              <a:t>Increase network resiliency through redundant connections to core network sites</a:t>
            </a:r>
          </a:p>
        </p:txBody>
      </p:sp>
      <p:sp>
        <p:nvSpPr>
          <p:cNvPr id="4" name="Slide Number Placeholder 3">
            <a:extLst>
              <a:ext uri="{FF2B5EF4-FFF2-40B4-BE49-F238E27FC236}">
                <a16:creationId xmlns:a16="http://schemas.microsoft.com/office/drawing/2014/main" id="{2BDAB03D-37C0-451D-8237-49ED18420F5A}"/>
              </a:ext>
            </a:extLst>
          </p:cNvPr>
          <p:cNvSpPr>
            <a:spLocks noGrp="1"/>
          </p:cNvSpPr>
          <p:nvPr>
            <p:ph type="sldNum" sz="quarter" idx="12"/>
          </p:nvPr>
        </p:nvSpPr>
        <p:spPr/>
        <p:txBody>
          <a:bodyPr/>
          <a:lstStyle/>
          <a:p>
            <a:fld id="{57800785-1166-47E2-B08D-DFF5E82AE254}" type="slidenum">
              <a:rPr lang="en-US" smtClean="0"/>
              <a:t>8</a:t>
            </a:fld>
            <a:endParaRPr lang="en-US" dirty="0"/>
          </a:p>
        </p:txBody>
      </p:sp>
    </p:spTree>
    <p:extLst>
      <p:ext uri="{BB962C8B-B14F-4D97-AF65-F5344CB8AC3E}">
        <p14:creationId xmlns:p14="http://schemas.microsoft.com/office/powerpoint/2010/main" val="2251364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Content Placeholder 3">
            <a:extLst>
              <a:ext uri="{FF2B5EF4-FFF2-40B4-BE49-F238E27FC236}">
                <a16:creationId xmlns:a16="http://schemas.microsoft.com/office/drawing/2014/main" id="{80B32D13-839F-4B37-8351-6AA00263D6A8}"/>
              </a:ext>
            </a:extLst>
          </p:cNvPr>
          <p:cNvPicPr>
            <a:picLocks noGrp="1"/>
          </p:cNvPicPr>
          <p:nvPr>
            <p:ph idx="1"/>
          </p:nvPr>
        </p:nvPicPr>
        <p:blipFill rotWithShape="1">
          <a:blip r:embed="rId2" cstate="print">
            <a:extLst>
              <a:ext uri="{28A0092B-C50C-407E-A947-70E740481C1C}">
                <a14:useLocalDpi xmlns:a14="http://schemas.microsoft.com/office/drawing/2010/main" val="0"/>
              </a:ext>
            </a:extLst>
          </a:blip>
          <a:srcRect b="2913"/>
          <a:stretch/>
        </p:blipFill>
        <p:spPr>
          <a:xfrm>
            <a:off x="20" y="10"/>
            <a:ext cx="9143980" cy="6857990"/>
          </a:xfrm>
          <a:prstGeom prst="rect">
            <a:avLst/>
          </a:prstGeom>
        </p:spPr>
      </p:pic>
      <p:sp>
        <p:nvSpPr>
          <p:cNvPr id="2" name="Slide Number Placeholder 1">
            <a:extLst>
              <a:ext uri="{FF2B5EF4-FFF2-40B4-BE49-F238E27FC236}">
                <a16:creationId xmlns:a16="http://schemas.microsoft.com/office/drawing/2014/main" id="{A75F50D4-A71C-44EA-9893-9F05FF039BC2}"/>
              </a:ext>
            </a:extLst>
          </p:cNvPr>
          <p:cNvSpPr>
            <a:spLocks noGrp="1"/>
          </p:cNvSpPr>
          <p:nvPr>
            <p:ph type="sldNum" sz="quarter" idx="12"/>
          </p:nvPr>
        </p:nvSpPr>
        <p:spPr/>
        <p:txBody>
          <a:bodyPr/>
          <a:lstStyle/>
          <a:p>
            <a:fld id="{57800785-1166-47E2-B08D-DFF5E82AE254}" type="slidenum">
              <a:rPr lang="en-US" smtClean="0"/>
              <a:t>9</a:t>
            </a:fld>
            <a:endParaRPr lang="en-US" dirty="0"/>
          </a:p>
        </p:txBody>
      </p:sp>
    </p:spTree>
    <p:extLst>
      <p:ext uri="{BB962C8B-B14F-4D97-AF65-F5344CB8AC3E}">
        <p14:creationId xmlns:p14="http://schemas.microsoft.com/office/powerpoint/2010/main" val="348332059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TotalTime>
  <Words>2029</Words>
  <Application>Microsoft Office PowerPoint</Application>
  <PresentationFormat>On-screen Show (4:3)</PresentationFormat>
  <Paragraphs>351</Paragraphs>
  <Slides>25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Arial</vt:lpstr>
      <vt:lpstr>Calibri</vt:lpstr>
      <vt:lpstr>Calibri Light</vt:lpstr>
      <vt:lpstr>Times New Roman</vt:lpstr>
      <vt:lpstr>Custom Design</vt:lpstr>
      <vt:lpstr>Office Theme</vt:lpstr>
      <vt:lpstr>TOWN OF MILTON MUNICIPAL BROADBAND COMMITTEE</vt:lpstr>
      <vt:lpstr>Committee Members</vt:lpstr>
      <vt:lpstr>In this presentation</vt:lpstr>
      <vt:lpstr>CTC Report Timeline</vt:lpstr>
      <vt:lpstr>Broadband Committee’s Initial Appraisal</vt:lpstr>
      <vt:lpstr>CTC’s Methodology</vt:lpstr>
      <vt:lpstr>What the report contains</vt:lpstr>
      <vt:lpstr>Network Design Assumptions</vt:lpstr>
      <vt:lpstr>PowerPoint Presentation</vt:lpstr>
      <vt:lpstr>New I-NET: Cost Estimate</vt:lpstr>
      <vt:lpstr>Difference between high and low cost estimates</vt:lpstr>
      <vt:lpstr>Per Site Cost (high cost estimate)</vt:lpstr>
      <vt:lpstr>New I-NET: Annual Cost Summary</vt:lpstr>
      <vt:lpstr>Operating and Maintenance Expenses</vt:lpstr>
      <vt:lpstr>Operating and Maintenance Expenses</vt:lpstr>
      <vt:lpstr>Construction Cost Components</vt:lpstr>
      <vt:lpstr>Construction Cost Components (high-cost estimate)</vt:lpstr>
      <vt:lpstr>New I-NET: Benefits </vt:lpstr>
      <vt:lpstr>New I-NET: Disadvantages </vt:lpstr>
      <vt:lpstr>New I-NET: Opportunities</vt:lpstr>
      <vt:lpstr>Leased Services*  Benefits</vt:lpstr>
      <vt:lpstr>Leased Services Disadvantages</vt:lpstr>
      <vt:lpstr>Pole Attachments</vt:lpstr>
      <vt:lpstr>Pole Attachment Fees</vt:lpstr>
      <vt:lpstr>Suggested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OF MILTON MUNICIPAL BROADBAND COMMITTEE</dc:title>
  <dc:creator>Joe Chamberlin</dc:creator>
  <cp:lastModifiedBy>Jennifer McCullough</cp:lastModifiedBy>
  <cp:revision>46</cp:revision>
  <dcterms:created xsi:type="dcterms:W3CDTF">2019-05-19T18:31:23Z</dcterms:created>
  <dcterms:modified xsi:type="dcterms:W3CDTF">2020-11-25T16:06:18Z</dcterms:modified>
</cp:coreProperties>
</file>