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9" r:id="rId11"/>
    <p:sldId id="265" r:id="rId12"/>
    <p:sldId id="266" r:id="rId13"/>
    <p:sldId id="270" r:id="rId14"/>
    <p:sldId id="273" r:id="rId15"/>
    <p:sldId id="275" r:id="rId16"/>
    <p:sldId id="276" r:id="rId17"/>
    <p:sldId id="277" r:id="rId18"/>
    <p:sldId id="267" r:id="rId19"/>
    <p:sldId id="271" r:id="rId20"/>
    <p:sldId id="272" r:id="rId21"/>
    <p:sldId id="274" r:id="rId22"/>
    <p:sldId id="26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463" autoAdjust="0"/>
    <p:restoredTop sz="94660"/>
  </p:normalViewPr>
  <p:slideViewPr>
    <p:cSldViewPr>
      <p:cViewPr varScale="1">
        <p:scale>
          <a:sx n="74" d="100"/>
          <a:sy n="74" d="100"/>
        </p:scale>
        <p:origin x="-1050" y="-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4931B4F-2AD6-4E9D-B340-046B9919C798}" type="datetimeFigureOut">
              <a:rPr lang="en-US" smtClean="0"/>
              <a:pPr/>
              <a:t>8/30/2015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855634-E563-492C-9F69-49F0DAFBE415}" type="slidenum">
              <a:rPr lang="en-US" smtClean="0"/>
              <a:pPr/>
              <a:t>‹#›</a:t>
            </a:fld>
            <a:endParaRPr lang="en-US"/>
          </a:p>
        </p:txBody>
      </p:sp>
    </p:spTree>
    <p:extLst>
      <p:ext uri="{BB962C8B-B14F-4D97-AF65-F5344CB8AC3E}">
        <p14:creationId xmlns:p14="http://schemas.microsoft.com/office/powerpoint/2010/main" xmlns="" val="1881776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931B4F-2AD6-4E9D-B340-046B9919C798}" type="datetimeFigureOut">
              <a:rPr lang="en-US" smtClean="0"/>
              <a:pPr/>
              <a:t>8/30/2015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855634-E563-492C-9F69-49F0DAFBE415}" type="slidenum">
              <a:rPr lang="en-US" smtClean="0"/>
              <a:pPr/>
              <a:t>‹#›</a:t>
            </a:fld>
            <a:endParaRPr lang="en-US"/>
          </a:p>
        </p:txBody>
      </p:sp>
    </p:spTree>
    <p:extLst>
      <p:ext uri="{BB962C8B-B14F-4D97-AF65-F5344CB8AC3E}">
        <p14:creationId xmlns:p14="http://schemas.microsoft.com/office/powerpoint/2010/main" xmlns="" val="224942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931B4F-2AD6-4E9D-B340-046B9919C798}" type="datetimeFigureOut">
              <a:rPr lang="en-US" smtClean="0"/>
              <a:pPr/>
              <a:t>8/30/2015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855634-E563-492C-9F69-49F0DAFBE415}" type="slidenum">
              <a:rPr lang="en-US" smtClean="0"/>
              <a:pPr/>
              <a:t>‹#›</a:t>
            </a:fld>
            <a:endParaRPr lang="en-US"/>
          </a:p>
        </p:txBody>
      </p:sp>
    </p:spTree>
    <p:extLst>
      <p:ext uri="{BB962C8B-B14F-4D97-AF65-F5344CB8AC3E}">
        <p14:creationId xmlns:p14="http://schemas.microsoft.com/office/powerpoint/2010/main" xmlns="" val="1887158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931B4F-2AD6-4E9D-B340-046B9919C798}" type="datetimeFigureOut">
              <a:rPr lang="en-US" smtClean="0"/>
              <a:pPr/>
              <a:t>8/30/2015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855634-E563-492C-9F69-49F0DAFBE415}" type="slidenum">
              <a:rPr lang="en-US" smtClean="0"/>
              <a:pPr/>
              <a:t>‹#›</a:t>
            </a:fld>
            <a:endParaRPr lang="en-US"/>
          </a:p>
        </p:txBody>
      </p:sp>
    </p:spTree>
    <p:extLst>
      <p:ext uri="{BB962C8B-B14F-4D97-AF65-F5344CB8AC3E}">
        <p14:creationId xmlns:p14="http://schemas.microsoft.com/office/powerpoint/2010/main" xmlns="" val="1186338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931B4F-2AD6-4E9D-B340-046B9919C798}" type="datetimeFigureOut">
              <a:rPr lang="en-US" smtClean="0"/>
              <a:pPr/>
              <a:t>8/30/2015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855634-E563-492C-9F69-49F0DAFBE415}" type="slidenum">
              <a:rPr lang="en-US" smtClean="0"/>
              <a:pPr/>
              <a:t>‹#›</a:t>
            </a:fld>
            <a:endParaRPr lang="en-US"/>
          </a:p>
        </p:txBody>
      </p:sp>
    </p:spTree>
    <p:extLst>
      <p:ext uri="{BB962C8B-B14F-4D97-AF65-F5344CB8AC3E}">
        <p14:creationId xmlns:p14="http://schemas.microsoft.com/office/powerpoint/2010/main" xmlns="" val="4054544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4931B4F-2AD6-4E9D-B340-046B9919C798}" type="datetimeFigureOut">
              <a:rPr lang="en-US" smtClean="0"/>
              <a:pPr/>
              <a:t>8/30/2015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855634-E563-492C-9F69-49F0DAFBE415}" type="slidenum">
              <a:rPr lang="en-US" smtClean="0"/>
              <a:pPr/>
              <a:t>‹#›</a:t>
            </a:fld>
            <a:endParaRPr lang="en-US"/>
          </a:p>
        </p:txBody>
      </p:sp>
    </p:spTree>
    <p:extLst>
      <p:ext uri="{BB962C8B-B14F-4D97-AF65-F5344CB8AC3E}">
        <p14:creationId xmlns:p14="http://schemas.microsoft.com/office/powerpoint/2010/main" xmlns="" val="3682363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4931B4F-2AD6-4E9D-B340-046B9919C798}" type="datetimeFigureOut">
              <a:rPr lang="en-US" smtClean="0"/>
              <a:pPr/>
              <a:t>8/30/2015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855634-E563-492C-9F69-49F0DAFBE415}" type="slidenum">
              <a:rPr lang="en-US" smtClean="0"/>
              <a:pPr/>
              <a:t>‹#›</a:t>
            </a:fld>
            <a:endParaRPr lang="en-US"/>
          </a:p>
        </p:txBody>
      </p:sp>
    </p:spTree>
    <p:extLst>
      <p:ext uri="{BB962C8B-B14F-4D97-AF65-F5344CB8AC3E}">
        <p14:creationId xmlns:p14="http://schemas.microsoft.com/office/powerpoint/2010/main" xmlns="" val="1731849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4931B4F-2AD6-4E9D-B340-046B9919C798}" type="datetimeFigureOut">
              <a:rPr lang="en-US" smtClean="0"/>
              <a:pPr/>
              <a:t>8/30/2015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855634-E563-492C-9F69-49F0DAFBE415}" type="slidenum">
              <a:rPr lang="en-US" smtClean="0"/>
              <a:pPr/>
              <a:t>‹#›</a:t>
            </a:fld>
            <a:endParaRPr lang="en-US"/>
          </a:p>
        </p:txBody>
      </p:sp>
    </p:spTree>
    <p:extLst>
      <p:ext uri="{BB962C8B-B14F-4D97-AF65-F5344CB8AC3E}">
        <p14:creationId xmlns:p14="http://schemas.microsoft.com/office/powerpoint/2010/main" xmlns="" val="1255918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931B4F-2AD6-4E9D-B340-046B9919C798}" type="datetimeFigureOut">
              <a:rPr lang="en-US" smtClean="0"/>
              <a:pPr/>
              <a:t>8/30/2015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855634-E563-492C-9F69-49F0DAFBE415}" type="slidenum">
              <a:rPr lang="en-US" smtClean="0"/>
              <a:pPr/>
              <a:t>‹#›</a:t>
            </a:fld>
            <a:endParaRPr lang="en-US"/>
          </a:p>
        </p:txBody>
      </p:sp>
    </p:spTree>
    <p:extLst>
      <p:ext uri="{BB962C8B-B14F-4D97-AF65-F5344CB8AC3E}">
        <p14:creationId xmlns:p14="http://schemas.microsoft.com/office/powerpoint/2010/main" xmlns="" val="50115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931B4F-2AD6-4E9D-B340-046B9919C798}" type="datetimeFigureOut">
              <a:rPr lang="en-US" smtClean="0"/>
              <a:pPr/>
              <a:t>8/30/2015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855634-E563-492C-9F69-49F0DAFBE415}" type="slidenum">
              <a:rPr lang="en-US" smtClean="0"/>
              <a:pPr/>
              <a:t>‹#›</a:t>
            </a:fld>
            <a:endParaRPr lang="en-US"/>
          </a:p>
        </p:txBody>
      </p:sp>
    </p:spTree>
    <p:extLst>
      <p:ext uri="{BB962C8B-B14F-4D97-AF65-F5344CB8AC3E}">
        <p14:creationId xmlns:p14="http://schemas.microsoft.com/office/powerpoint/2010/main" xmlns="" val="15026808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931B4F-2AD6-4E9D-B340-046B9919C798}" type="datetimeFigureOut">
              <a:rPr lang="en-US" smtClean="0"/>
              <a:pPr/>
              <a:t>8/30/2015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855634-E563-492C-9F69-49F0DAFBE415}" type="slidenum">
              <a:rPr lang="en-US" smtClean="0"/>
              <a:pPr/>
              <a:t>‹#›</a:t>
            </a:fld>
            <a:endParaRPr lang="en-US"/>
          </a:p>
        </p:txBody>
      </p:sp>
    </p:spTree>
    <p:extLst>
      <p:ext uri="{BB962C8B-B14F-4D97-AF65-F5344CB8AC3E}">
        <p14:creationId xmlns:p14="http://schemas.microsoft.com/office/powerpoint/2010/main" xmlns="" val="4176789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931B4F-2AD6-4E9D-B340-046B9919C798}" type="datetimeFigureOut">
              <a:rPr lang="en-US" smtClean="0"/>
              <a:pPr/>
              <a:t>8/30/2015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855634-E563-492C-9F69-49F0DAFBE415}" type="slidenum">
              <a:rPr lang="en-US" smtClean="0"/>
              <a:pPr/>
              <a:t>‹#›</a:t>
            </a:fld>
            <a:endParaRPr lang="en-US"/>
          </a:p>
        </p:txBody>
      </p:sp>
    </p:spTree>
    <p:extLst>
      <p:ext uri="{BB962C8B-B14F-4D97-AF65-F5344CB8AC3E}">
        <p14:creationId xmlns:p14="http://schemas.microsoft.com/office/powerpoint/2010/main" xmlns="" val="26296944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797175"/>
            <a:ext cx="7772400" cy="1470025"/>
          </a:xfrm>
        </p:spPr>
        <p:txBody>
          <a:bodyPr>
            <a:noAutofit/>
          </a:bodyPr>
          <a:lstStyle/>
          <a:p>
            <a:r>
              <a:rPr lang="en-US" sz="4800" b="1" dirty="0" smtClean="0"/>
              <a:t>Milton DPW Yard Needs Assessment Study</a:t>
            </a:r>
            <a:endParaRPr lang="en-US" sz="4800" b="1" dirty="0"/>
          </a:p>
        </p:txBody>
      </p:sp>
      <p:sp>
        <p:nvSpPr>
          <p:cNvPr id="3" name="Subtitle 2"/>
          <p:cNvSpPr>
            <a:spLocks noGrp="1"/>
          </p:cNvSpPr>
          <p:nvPr>
            <p:ph type="subTitle" idx="1"/>
          </p:nvPr>
        </p:nvSpPr>
        <p:spPr>
          <a:xfrm>
            <a:off x="1371600" y="4572000"/>
            <a:ext cx="6400800" cy="1295400"/>
          </a:xfrm>
        </p:spPr>
        <p:txBody>
          <a:bodyPr>
            <a:noAutofit/>
          </a:bodyPr>
          <a:lstStyle/>
          <a:p>
            <a:r>
              <a:rPr lang="en-US" sz="4000" b="1" dirty="0" smtClean="0">
                <a:solidFill>
                  <a:srgbClr val="FF0000"/>
                </a:solidFill>
              </a:rPr>
              <a:t>Presentation to Milton Board of Selectmen</a:t>
            </a:r>
            <a:endParaRPr lang="en-US" sz="4000" b="1" dirty="0">
              <a:solidFill>
                <a:srgbClr val="FF000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976657" y="401204"/>
            <a:ext cx="2814543" cy="2265796"/>
          </a:xfrm>
          <a:prstGeom prst="rect">
            <a:avLst/>
          </a:prstGeom>
        </p:spPr>
      </p:pic>
    </p:spTree>
    <p:extLst>
      <p:ext uri="{BB962C8B-B14F-4D97-AF65-F5344CB8AC3E}">
        <p14:creationId xmlns:p14="http://schemas.microsoft.com/office/powerpoint/2010/main" xmlns="" val="25389157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PROPOSED ALTERNATIVE</a:t>
            </a:r>
            <a:br>
              <a:rPr lang="en-US" b="1" dirty="0" smtClean="0"/>
            </a:br>
            <a:r>
              <a:rPr lang="en-US" b="1" dirty="0" smtClean="0"/>
              <a:t>selected by Study Committee</a:t>
            </a:r>
            <a:endParaRPr lang="en-US" b="1" dirty="0"/>
          </a:p>
        </p:txBody>
      </p:sp>
      <p:sp>
        <p:nvSpPr>
          <p:cNvPr id="3" name="TextBox 2"/>
          <p:cNvSpPr txBox="1"/>
          <p:nvPr/>
        </p:nvSpPr>
        <p:spPr>
          <a:xfrm>
            <a:off x="533400" y="1752600"/>
            <a:ext cx="7924800" cy="646331"/>
          </a:xfrm>
          <a:prstGeom prst="rect">
            <a:avLst/>
          </a:prstGeom>
          <a:noFill/>
        </p:spPr>
        <p:txBody>
          <a:bodyPr wrap="square" rtlCol="0">
            <a:spAutoFit/>
          </a:bodyPr>
          <a:lstStyle/>
          <a:p>
            <a:r>
              <a:rPr lang="en-US" dirty="0" smtClean="0"/>
              <a:t>Paste copy of Alternative 3C – </a:t>
            </a:r>
          </a:p>
          <a:p>
            <a:r>
              <a:rPr lang="en-US" dirty="0" smtClean="0"/>
              <a:t>Get format converted so it works!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Sequence and Funding Alternatives for Project Implementation</a:t>
            </a:r>
            <a:endParaRPr lang="en-US" b="1" dirty="0"/>
          </a:p>
        </p:txBody>
      </p:sp>
      <p:sp>
        <p:nvSpPr>
          <p:cNvPr id="10" name="TextBox 9"/>
          <p:cNvSpPr txBox="1"/>
          <p:nvPr/>
        </p:nvSpPr>
        <p:spPr>
          <a:xfrm>
            <a:off x="609600" y="1600200"/>
            <a:ext cx="7239000" cy="4678204"/>
          </a:xfrm>
          <a:prstGeom prst="rect">
            <a:avLst/>
          </a:prstGeom>
          <a:noFill/>
        </p:spPr>
        <p:txBody>
          <a:bodyPr wrap="square" rtlCol="0">
            <a:spAutoFit/>
          </a:bodyPr>
          <a:lstStyle/>
          <a:p>
            <a:r>
              <a:rPr lang="en-US" sz="2000" dirty="0" smtClean="0"/>
              <a:t>Project implementation must minimize disruption of  the current operational functions of the various departments. Given that, implementation of the preferred alternative plan included developing a phasing plan for design and construction. The Committee suggested two scenarios for a possible design and construction schedule: </a:t>
            </a:r>
          </a:p>
          <a:p>
            <a:r>
              <a:rPr lang="en-US" sz="2000" dirty="0" smtClean="0"/>
              <a:t> </a:t>
            </a:r>
          </a:p>
          <a:p>
            <a:pPr lvl="0">
              <a:buFont typeface="Wingdings" pitchFamily="2" charset="2"/>
              <a:buChar char="q"/>
            </a:pPr>
            <a:r>
              <a:rPr lang="en-US" sz="2000" dirty="0" smtClean="0"/>
              <a:t>  The first considers the entire project being approved at Town Meeting and proceeding with design and construction under a single phase and a single contract.</a:t>
            </a:r>
          </a:p>
          <a:p>
            <a:r>
              <a:rPr lang="en-US" sz="2000" dirty="0" smtClean="0"/>
              <a:t> </a:t>
            </a:r>
          </a:p>
          <a:p>
            <a:pPr lvl="0">
              <a:buFont typeface="Wingdings" pitchFamily="2" charset="2"/>
              <a:buChar char="q"/>
            </a:pPr>
            <a:r>
              <a:rPr lang="en-US" sz="2000" dirty="0" smtClean="0"/>
              <a:t>  The second anticipates three distinct phases, each approved at separate Town Meetings, and under separated design and construction contracts.</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a:bodyPr>
          <a:lstStyle/>
          <a:p>
            <a:r>
              <a:rPr lang="en-US" sz="3600" b="1" dirty="0" smtClean="0"/>
              <a:t>Major Project Elements </a:t>
            </a:r>
            <a:endParaRPr lang="en-US" sz="3600" b="1" dirty="0"/>
          </a:p>
        </p:txBody>
      </p:sp>
      <p:sp>
        <p:nvSpPr>
          <p:cNvPr id="5" name="TextBox 4"/>
          <p:cNvSpPr txBox="1"/>
          <p:nvPr/>
        </p:nvSpPr>
        <p:spPr>
          <a:xfrm>
            <a:off x="762000" y="1676400"/>
            <a:ext cx="7620000" cy="4801314"/>
          </a:xfrm>
          <a:prstGeom prst="rect">
            <a:avLst/>
          </a:prstGeom>
          <a:noFill/>
        </p:spPr>
        <p:txBody>
          <a:bodyPr wrap="square" rtlCol="0">
            <a:spAutoFit/>
          </a:bodyPr>
          <a:lstStyle/>
          <a:p>
            <a:endParaRPr lang="en-US" dirty="0" smtClean="0"/>
          </a:p>
          <a:p>
            <a:pPr lvl="0">
              <a:buFont typeface="Arial" pitchFamily="34" charset="0"/>
              <a:buChar char="•"/>
            </a:pPr>
            <a:r>
              <a:rPr lang="en-US" dirty="0" smtClean="0"/>
              <a:t>  Construction of a new pre-engineered metal building with partial masonry </a:t>
            </a:r>
          </a:p>
          <a:p>
            <a:pPr lvl="0"/>
            <a:r>
              <a:rPr lang="en-US" dirty="0" smtClean="0"/>
              <a:t>    wall finish and concrete protection wall for the vehicle storage area,</a:t>
            </a:r>
          </a:p>
          <a:p>
            <a:pPr lvl="0"/>
            <a:r>
              <a:rPr lang="en-US" dirty="0" smtClean="0"/>
              <a:t>    maintenance area, wash bay, and shop areas</a:t>
            </a:r>
          </a:p>
          <a:p>
            <a:pPr lvl="0">
              <a:buFont typeface="Arial" pitchFamily="34" charset="0"/>
              <a:buChar char="•"/>
            </a:pPr>
            <a:r>
              <a:rPr lang="en-US" dirty="0" smtClean="0"/>
              <a:t>  Factory foam insulated architectural metal panel with improved exterior finish </a:t>
            </a:r>
          </a:p>
          <a:p>
            <a:pPr lvl="0"/>
            <a:r>
              <a:rPr lang="en-US" dirty="0" smtClean="0"/>
              <a:t>    system.</a:t>
            </a:r>
          </a:p>
          <a:p>
            <a:pPr lvl="0">
              <a:buFont typeface="Arial" pitchFamily="34" charset="0"/>
              <a:buChar char="•"/>
            </a:pPr>
            <a:r>
              <a:rPr lang="en-US" dirty="0" smtClean="0"/>
              <a:t>  Renovation of existing single story block building with complete gut of interior </a:t>
            </a:r>
          </a:p>
          <a:p>
            <a:pPr lvl="0"/>
            <a:r>
              <a:rPr lang="en-US" dirty="0" smtClean="0"/>
              <a:t>    and new partition walls, doors, windows, and insulation on exterior walls</a:t>
            </a:r>
          </a:p>
          <a:p>
            <a:pPr lvl="0">
              <a:buFont typeface="Arial" pitchFamily="34" charset="0"/>
              <a:buChar char="•"/>
            </a:pPr>
            <a:r>
              <a:rPr lang="en-US" dirty="0" smtClean="0"/>
              <a:t>  Re-skin of existing Vehicle Storage building, including roof and walls </a:t>
            </a:r>
          </a:p>
          <a:p>
            <a:pPr lvl="0">
              <a:buFont typeface="Arial" pitchFamily="34" charset="0"/>
              <a:buChar char="•"/>
            </a:pPr>
            <a:r>
              <a:rPr lang="en-US" dirty="0" smtClean="0"/>
              <a:t>  Renovation of existing Vehicle Maintenance space to become two-story </a:t>
            </a:r>
          </a:p>
          <a:p>
            <a:pPr lvl="0"/>
            <a:r>
              <a:rPr lang="en-US" dirty="0" smtClean="0"/>
              <a:t>    Administration Area, with ADA compliant elevator and new stair towers  </a:t>
            </a:r>
          </a:p>
          <a:p>
            <a:pPr lvl="0">
              <a:buFont typeface="Arial" pitchFamily="34" charset="0"/>
              <a:buChar char="•"/>
            </a:pPr>
            <a:r>
              <a:rPr lang="en-US" dirty="0" smtClean="0"/>
              <a:t>  Primary industrial support equipment for vehicle maintenance operations </a:t>
            </a:r>
          </a:p>
          <a:p>
            <a:pPr lvl="0">
              <a:buFont typeface="Arial" pitchFamily="34" charset="0"/>
              <a:buChar char="•"/>
            </a:pPr>
            <a:r>
              <a:rPr lang="en-US" dirty="0" smtClean="0"/>
              <a:t>  Site improvements, including storm water management and paving upgrades</a:t>
            </a:r>
          </a:p>
          <a:p>
            <a:pPr lvl="0">
              <a:buFont typeface="Arial" pitchFamily="34" charset="0"/>
              <a:buChar char="•"/>
            </a:pPr>
            <a:r>
              <a:rPr lang="en-US" dirty="0" smtClean="0"/>
              <a:t>  New fuel island canopy and fuel pumps (reuse existing fuel tanks) </a:t>
            </a:r>
          </a:p>
          <a:p>
            <a:pPr lvl="0">
              <a:buFont typeface="Arial" pitchFamily="34" charset="0"/>
              <a:buChar char="•"/>
            </a:pPr>
            <a:r>
              <a:rPr lang="en-US" dirty="0" smtClean="0"/>
              <a:t>New Salt Shed </a:t>
            </a:r>
          </a:p>
          <a:p>
            <a:pPr lvl="0">
              <a:buFont typeface="Arial" pitchFamily="34" charset="0"/>
              <a:buChar char="•"/>
            </a:pPr>
            <a:r>
              <a:rPr lang="en-US" dirty="0" smtClean="0"/>
              <a:t>Contingency allowance for unanticipated design and construction costs, pending final design.</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Scheduling and Cost Estimate as a Single Phase / Single Project Contract</a:t>
            </a:r>
            <a:endParaRPr lang="en-US" dirty="0"/>
          </a:p>
        </p:txBody>
      </p:sp>
      <p:sp>
        <p:nvSpPr>
          <p:cNvPr id="3" name="TextBox 2"/>
          <p:cNvSpPr txBox="1"/>
          <p:nvPr/>
        </p:nvSpPr>
        <p:spPr>
          <a:xfrm>
            <a:off x="685800" y="3048000"/>
            <a:ext cx="7772400" cy="4062651"/>
          </a:xfrm>
          <a:prstGeom prst="rect">
            <a:avLst/>
          </a:prstGeom>
          <a:noFill/>
        </p:spPr>
        <p:txBody>
          <a:bodyPr wrap="square" rtlCol="0">
            <a:spAutoFit/>
          </a:bodyPr>
          <a:lstStyle/>
          <a:p>
            <a:r>
              <a:rPr lang="en-US" sz="2000" dirty="0" smtClean="0"/>
              <a:t>Estimated costs for new building construction, building renovations and site improvements are based on…</a:t>
            </a:r>
          </a:p>
          <a:p>
            <a:pPr lvl="0">
              <a:buFont typeface="Arial" pitchFamily="34" charset="0"/>
              <a:buChar char="•"/>
            </a:pPr>
            <a:r>
              <a:rPr lang="en-US" sz="2000" dirty="0" smtClean="0"/>
              <a:t>  Costs of similar construction for which bid prices are available, </a:t>
            </a:r>
          </a:p>
          <a:p>
            <a:pPr lvl="0">
              <a:buFont typeface="Arial" pitchFamily="34" charset="0"/>
              <a:buChar char="•"/>
            </a:pPr>
            <a:r>
              <a:rPr lang="en-US" sz="2000" dirty="0" smtClean="0"/>
              <a:t>  Supplemented cost data obtained from published sources. </a:t>
            </a:r>
          </a:p>
          <a:p>
            <a:r>
              <a:rPr lang="en-US" sz="2000" dirty="0" smtClean="0"/>
              <a:t> </a:t>
            </a:r>
          </a:p>
          <a:p>
            <a:r>
              <a:rPr lang="en-US" sz="2000" dirty="0" smtClean="0"/>
              <a:t>Cost Assumptions…</a:t>
            </a:r>
          </a:p>
          <a:p>
            <a:pPr lvl="0">
              <a:buFont typeface="Arial" pitchFamily="34" charset="0"/>
              <a:buChar char="•"/>
            </a:pPr>
            <a:r>
              <a:rPr lang="en-US" sz="2000" dirty="0" smtClean="0"/>
              <a:t>  The project will be publicly bid under Chapter 149 requirements</a:t>
            </a:r>
          </a:p>
          <a:p>
            <a:pPr lvl="0">
              <a:buFont typeface="Arial" pitchFamily="34" charset="0"/>
              <a:buChar char="•"/>
            </a:pPr>
            <a:r>
              <a:rPr lang="en-US" sz="2000" dirty="0" smtClean="0"/>
              <a:t>  Prices are based on 2015 costs. </a:t>
            </a:r>
          </a:p>
          <a:p>
            <a:pPr lvl="0">
              <a:buFont typeface="Arial" pitchFamily="34" charset="0"/>
              <a:buChar char="•"/>
            </a:pPr>
            <a:r>
              <a:rPr lang="en-US" sz="2000" dirty="0" smtClean="0"/>
              <a:t>  Cost projection account for one (1) year of cost escalation. </a:t>
            </a:r>
          </a:p>
          <a:p>
            <a:pPr lvl="1">
              <a:buFont typeface="Courier New" pitchFamily="49" charset="0"/>
              <a:buChar char="o"/>
            </a:pPr>
            <a:r>
              <a:rPr lang="en-US" sz="2000" dirty="0" smtClean="0"/>
              <a:t>  Additional escalation factors should be included once the project time</a:t>
            </a:r>
          </a:p>
          <a:p>
            <a:pPr lvl="1"/>
            <a:r>
              <a:rPr lang="en-US" sz="2000" dirty="0" smtClean="0"/>
              <a:t>     line has been established by the Town.</a:t>
            </a:r>
          </a:p>
          <a:p>
            <a:endParaRPr lang="en-US" dirty="0"/>
          </a:p>
        </p:txBody>
      </p:sp>
      <p:sp>
        <p:nvSpPr>
          <p:cNvPr id="4" name="TextBox 3"/>
          <p:cNvSpPr txBox="1"/>
          <p:nvPr/>
        </p:nvSpPr>
        <p:spPr>
          <a:xfrm>
            <a:off x="685800" y="1752600"/>
            <a:ext cx="7772400" cy="1015663"/>
          </a:xfrm>
          <a:prstGeom prst="rect">
            <a:avLst/>
          </a:prstGeom>
          <a:noFill/>
        </p:spPr>
        <p:txBody>
          <a:bodyPr wrap="square" rtlCol="0">
            <a:spAutoFit/>
          </a:bodyPr>
          <a:lstStyle/>
          <a:p>
            <a:r>
              <a:rPr lang="en-US" sz="2000" dirty="0" smtClean="0"/>
              <a:t>Design Period – 		10 Months</a:t>
            </a:r>
          </a:p>
          <a:p>
            <a:r>
              <a:rPr lang="en-US" sz="2000" dirty="0" smtClean="0"/>
              <a:t>Bid Period -		2 Months</a:t>
            </a:r>
          </a:p>
          <a:p>
            <a:r>
              <a:rPr lang="en-US" sz="2000" dirty="0" smtClean="0"/>
              <a:t>Construction Period-	18 Months</a:t>
            </a:r>
            <a:endParaRPr lang="en-US"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sz="2400" b="1" dirty="0" smtClean="0"/>
              <a:t>Implementation as a Single-Phased / Single-Contract Project</a:t>
            </a:r>
            <a:br>
              <a:rPr lang="en-US" sz="2400" b="1" dirty="0" smtClean="0"/>
            </a:br>
            <a:r>
              <a:rPr lang="en-US" sz="2400" b="1" dirty="0" smtClean="0"/>
              <a:t>Cost Estimate</a:t>
            </a:r>
            <a:endParaRPr lang="en-US" sz="2400" dirty="0"/>
          </a:p>
        </p:txBody>
      </p:sp>
      <p:sp>
        <p:nvSpPr>
          <p:cNvPr id="5" name="TextBox 4"/>
          <p:cNvSpPr txBox="1"/>
          <p:nvPr/>
        </p:nvSpPr>
        <p:spPr>
          <a:xfrm>
            <a:off x="838200" y="1143000"/>
            <a:ext cx="7772400" cy="2585323"/>
          </a:xfrm>
          <a:prstGeom prst="rect">
            <a:avLst/>
          </a:prstGeom>
          <a:noFill/>
        </p:spPr>
        <p:txBody>
          <a:bodyPr wrap="square" rtlCol="0">
            <a:spAutoFit/>
          </a:bodyPr>
          <a:lstStyle/>
          <a:p>
            <a:r>
              <a:rPr lang="en-US" b="1" dirty="0" smtClean="0"/>
              <a:t>New Construction</a:t>
            </a:r>
            <a:r>
              <a:rPr lang="en-US" dirty="0" smtClean="0"/>
              <a:t> </a:t>
            </a:r>
          </a:p>
          <a:p>
            <a:r>
              <a:rPr lang="en-US" dirty="0" smtClean="0"/>
              <a:t>	Admin. Employee Facilities  		$0.70 million </a:t>
            </a:r>
          </a:p>
          <a:p>
            <a:r>
              <a:rPr lang="en-US" dirty="0" smtClean="0"/>
              <a:t>	Shops  				$2.57 million</a:t>
            </a:r>
          </a:p>
          <a:p>
            <a:r>
              <a:rPr lang="en-US" dirty="0" smtClean="0"/>
              <a:t>	Vehicle </a:t>
            </a:r>
            <a:r>
              <a:rPr lang="en-US" dirty="0" err="1" smtClean="0"/>
              <a:t>Maintenece</a:t>
            </a:r>
            <a:r>
              <a:rPr lang="en-US" dirty="0" smtClean="0"/>
              <a:t>  		$1.25 million </a:t>
            </a:r>
          </a:p>
          <a:p>
            <a:r>
              <a:rPr lang="en-US" dirty="0" smtClean="0"/>
              <a:t>	Wash  				$0.50 million 	</a:t>
            </a:r>
          </a:p>
          <a:p>
            <a:r>
              <a:rPr lang="en-US" dirty="0" smtClean="0"/>
              <a:t>	Vehicle/Equipment Storage  		$5.30 million </a:t>
            </a:r>
          </a:p>
          <a:p>
            <a:r>
              <a:rPr lang="en-US" dirty="0" smtClean="0"/>
              <a:t>	Added Cost for Specialty Foundations  	$0.84 million </a:t>
            </a:r>
          </a:p>
          <a:p>
            <a:r>
              <a:rPr lang="en-US" dirty="0" smtClean="0"/>
              <a:t>	</a:t>
            </a:r>
            <a:r>
              <a:rPr lang="en-US" u="sng" dirty="0" smtClean="0"/>
              <a:t>Elevator / Egress Stairs  		$0.18 million </a:t>
            </a:r>
          </a:p>
          <a:p>
            <a:r>
              <a:rPr lang="en-US" b="1" dirty="0" smtClean="0"/>
              <a:t>	TOTAL NEW CONSTRUCTION</a:t>
            </a:r>
            <a:r>
              <a:rPr lang="en-US" dirty="0" smtClean="0"/>
              <a:t> </a:t>
            </a:r>
            <a:r>
              <a:rPr lang="en-US" b="1" dirty="0" smtClean="0"/>
              <a:t> 	$11.34 million</a:t>
            </a:r>
            <a:r>
              <a:rPr lang="en-US" dirty="0" smtClean="0"/>
              <a:t> </a:t>
            </a:r>
            <a:endParaRPr lang="en-US" dirty="0"/>
          </a:p>
        </p:txBody>
      </p:sp>
      <p:sp>
        <p:nvSpPr>
          <p:cNvPr id="6" name="TextBox 5"/>
          <p:cNvSpPr txBox="1"/>
          <p:nvPr/>
        </p:nvSpPr>
        <p:spPr>
          <a:xfrm>
            <a:off x="914400" y="3733800"/>
            <a:ext cx="7543800" cy="2308324"/>
          </a:xfrm>
          <a:prstGeom prst="rect">
            <a:avLst/>
          </a:prstGeom>
          <a:noFill/>
        </p:spPr>
        <p:txBody>
          <a:bodyPr wrap="square" rtlCol="0">
            <a:spAutoFit/>
          </a:bodyPr>
          <a:lstStyle/>
          <a:p>
            <a:r>
              <a:rPr lang="en-US" b="1" dirty="0" smtClean="0"/>
              <a:t>Renovation</a:t>
            </a:r>
            <a:r>
              <a:rPr lang="en-US" dirty="0" smtClean="0"/>
              <a:t> </a:t>
            </a:r>
          </a:p>
          <a:p>
            <a:r>
              <a:rPr lang="en-US" dirty="0" smtClean="0"/>
              <a:t>	Full Office Renovation  		$1.40 million </a:t>
            </a:r>
          </a:p>
          <a:p>
            <a:r>
              <a:rPr lang="en-US" dirty="0" smtClean="0"/>
              <a:t>	Full Employee Facilities  		$ 0.42 million </a:t>
            </a:r>
          </a:p>
          <a:p>
            <a:r>
              <a:rPr lang="en-US" dirty="0" smtClean="0"/>
              <a:t>	Vehicle </a:t>
            </a:r>
            <a:r>
              <a:rPr lang="en-US" dirty="0" err="1" smtClean="0"/>
              <a:t>Maintenece</a:t>
            </a:r>
            <a:r>
              <a:rPr lang="en-US" dirty="0" smtClean="0"/>
              <a:t>  		$   -   million </a:t>
            </a:r>
          </a:p>
          <a:p>
            <a:r>
              <a:rPr lang="en-US" dirty="0" smtClean="0"/>
              <a:t>	Shop Renovations  			$   -   million </a:t>
            </a:r>
          </a:p>
          <a:p>
            <a:r>
              <a:rPr lang="en-US" dirty="0" smtClean="0"/>
              <a:t>	Storage Garage Renovations  		$0.48 million</a:t>
            </a:r>
          </a:p>
          <a:p>
            <a:r>
              <a:rPr lang="en-US" dirty="0" smtClean="0"/>
              <a:t>	</a:t>
            </a:r>
            <a:r>
              <a:rPr lang="en-US" u="sng" dirty="0" smtClean="0"/>
              <a:t>Added Cost for Specialty Foundations  	$   -   million </a:t>
            </a:r>
          </a:p>
          <a:p>
            <a:r>
              <a:rPr lang="en-US" b="1" dirty="0" smtClean="0"/>
              <a:t>	TOTAL RENOVATION COST</a:t>
            </a:r>
            <a:r>
              <a:rPr lang="en-US" dirty="0" smtClean="0"/>
              <a:t> </a:t>
            </a:r>
            <a:r>
              <a:rPr lang="en-US" b="1" dirty="0" smtClean="0"/>
              <a:t> 		$2.30 million</a:t>
            </a:r>
            <a:r>
              <a:rPr lang="en-US" dirty="0" smtClean="0"/>
              <a:t>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200" b="1" dirty="0" smtClean="0"/>
              <a:t>Implementation as a Single-Phased / Single-Contract Project</a:t>
            </a:r>
            <a:br>
              <a:rPr lang="en-US" sz="2200" b="1" dirty="0" smtClean="0"/>
            </a:br>
            <a:r>
              <a:rPr lang="en-US" sz="2200" b="1" dirty="0" smtClean="0"/>
              <a:t>Cost Estimate (Continued)</a:t>
            </a:r>
            <a:endParaRPr lang="en-US" sz="2200" dirty="0"/>
          </a:p>
        </p:txBody>
      </p:sp>
      <p:sp>
        <p:nvSpPr>
          <p:cNvPr id="3" name="TextBox 2"/>
          <p:cNvSpPr txBox="1"/>
          <p:nvPr/>
        </p:nvSpPr>
        <p:spPr>
          <a:xfrm>
            <a:off x="838200" y="1752600"/>
            <a:ext cx="7620000" cy="2308324"/>
          </a:xfrm>
          <a:prstGeom prst="rect">
            <a:avLst/>
          </a:prstGeom>
          <a:noFill/>
        </p:spPr>
        <p:txBody>
          <a:bodyPr wrap="square" rtlCol="0">
            <a:spAutoFit/>
          </a:bodyPr>
          <a:lstStyle/>
          <a:p>
            <a:r>
              <a:rPr lang="en-US" b="1" dirty="0" smtClean="0"/>
              <a:t>Miscellaneous</a:t>
            </a:r>
            <a:r>
              <a:rPr lang="en-US" dirty="0" smtClean="0"/>
              <a:t> </a:t>
            </a:r>
          </a:p>
          <a:p>
            <a:r>
              <a:rPr lang="en-US" dirty="0" smtClean="0"/>
              <a:t>	Industrial Equipment  		$0.64 million </a:t>
            </a:r>
          </a:p>
          <a:p>
            <a:r>
              <a:rPr lang="en-US" dirty="0" smtClean="0"/>
              <a:t>	Fuel Systems  			$0.06 million </a:t>
            </a:r>
          </a:p>
          <a:p>
            <a:r>
              <a:rPr lang="en-US" dirty="0" smtClean="0"/>
              <a:t>	Mezzanines  			$0.52 million </a:t>
            </a:r>
          </a:p>
          <a:p>
            <a:r>
              <a:rPr lang="en-US" dirty="0" smtClean="0"/>
              <a:t>	Site </a:t>
            </a:r>
            <a:r>
              <a:rPr lang="en-US" dirty="0" err="1" smtClean="0"/>
              <a:t>Develpoment</a:t>
            </a:r>
            <a:r>
              <a:rPr lang="en-US" dirty="0" smtClean="0"/>
              <a:t>  			$2.18 million </a:t>
            </a:r>
          </a:p>
          <a:p>
            <a:r>
              <a:rPr lang="en-US" dirty="0" smtClean="0"/>
              <a:t>	Specialty Site </a:t>
            </a:r>
            <a:r>
              <a:rPr lang="en-US" dirty="0" err="1" smtClean="0"/>
              <a:t>Develpoment</a:t>
            </a:r>
            <a:r>
              <a:rPr lang="en-US" dirty="0" smtClean="0"/>
              <a:t>  		$0.25 million </a:t>
            </a:r>
          </a:p>
          <a:p>
            <a:r>
              <a:rPr lang="en-US" dirty="0" smtClean="0"/>
              <a:t>	</a:t>
            </a:r>
            <a:r>
              <a:rPr lang="en-US" u="sng" dirty="0" smtClean="0"/>
              <a:t>Salt / Sand Shed  			$0.52 million </a:t>
            </a:r>
          </a:p>
          <a:p>
            <a:r>
              <a:rPr lang="en-US" b="1" dirty="0" smtClean="0"/>
              <a:t>	TOTAL Misc. Cost</a:t>
            </a:r>
            <a:r>
              <a:rPr lang="en-US" dirty="0" smtClean="0"/>
              <a:t> 		</a:t>
            </a:r>
            <a:r>
              <a:rPr lang="en-US" dirty="0" smtClean="0"/>
              <a:t>	</a:t>
            </a:r>
            <a:r>
              <a:rPr lang="en-US" b="1" dirty="0" smtClean="0"/>
              <a:t>$</a:t>
            </a:r>
            <a:r>
              <a:rPr lang="en-US" b="1" dirty="0" smtClean="0"/>
              <a:t>4.17 million</a:t>
            </a:r>
            <a:r>
              <a:rPr lang="en-US" dirty="0" smtClean="0"/>
              <a:t> </a:t>
            </a:r>
            <a:endParaRPr lang="en-US" dirty="0"/>
          </a:p>
        </p:txBody>
      </p:sp>
      <p:sp>
        <p:nvSpPr>
          <p:cNvPr id="4" name="TextBox 3"/>
          <p:cNvSpPr txBox="1"/>
          <p:nvPr/>
        </p:nvSpPr>
        <p:spPr>
          <a:xfrm>
            <a:off x="914400" y="4114800"/>
            <a:ext cx="7391400" cy="1477328"/>
          </a:xfrm>
          <a:prstGeom prst="rect">
            <a:avLst/>
          </a:prstGeom>
          <a:noFill/>
        </p:spPr>
        <p:txBody>
          <a:bodyPr wrap="square" rtlCol="0">
            <a:spAutoFit/>
          </a:bodyPr>
          <a:lstStyle/>
          <a:p>
            <a:r>
              <a:rPr lang="en-US" b="1" dirty="0" smtClean="0"/>
              <a:t>Factoring </a:t>
            </a:r>
            <a:r>
              <a:rPr lang="en-US" b="1" dirty="0" smtClean="0"/>
              <a:t>Costs</a:t>
            </a:r>
            <a:r>
              <a:rPr lang="en-US" dirty="0" smtClean="0"/>
              <a:t> </a:t>
            </a:r>
            <a:endParaRPr lang="en-US" dirty="0" smtClean="0"/>
          </a:p>
          <a:p>
            <a:r>
              <a:rPr lang="en-US" dirty="0" smtClean="0"/>
              <a:t>	Market Adjustment (2%)  		$0.36 million </a:t>
            </a:r>
          </a:p>
          <a:p>
            <a:r>
              <a:rPr lang="en-US" dirty="0" smtClean="0"/>
              <a:t>	Design Contingency (10%)  		$1.81 million 	</a:t>
            </a:r>
            <a:r>
              <a:rPr lang="en-US" u="sng" dirty="0" smtClean="0"/>
              <a:t>Escalation - 1 Year (6% per year)  	$1,20 million</a:t>
            </a:r>
            <a:r>
              <a:rPr lang="en-US" dirty="0" smtClean="0"/>
              <a:t> </a:t>
            </a:r>
          </a:p>
          <a:p>
            <a:r>
              <a:rPr lang="en-US" b="1" dirty="0" smtClean="0"/>
              <a:t>	TOTAL </a:t>
            </a:r>
            <a:r>
              <a:rPr lang="en-US" b="1" dirty="0" smtClean="0"/>
              <a:t>Factoring Cost</a:t>
            </a:r>
            <a:r>
              <a:rPr lang="en-US" b="1" dirty="0" smtClean="0"/>
              <a:t>		</a:t>
            </a:r>
            <a:r>
              <a:rPr lang="en-US" dirty="0" smtClean="0"/>
              <a:t> </a:t>
            </a:r>
            <a:r>
              <a:rPr lang="en-US" b="1" dirty="0" smtClean="0"/>
              <a:t>$ </a:t>
            </a:r>
            <a:r>
              <a:rPr lang="en-US" b="1" dirty="0" smtClean="0"/>
              <a:t>3.37 million</a:t>
            </a:r>
            <a:r>
              <a:rPr lang="en-US" dirty="0" smtClean="0"/>
              <a:t>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200" b="1" dirty="0" smtClean="0"/>
              <a:t>Implementation as a Single-Phased / Single-Contract Project</a:t>
            </a:r>
            <a:br>
              <a:rPr lang="en-US" sz="2200" b="1" dirty="0" smtClean="0"/>
            </a:br>
            <a:r>
              <a:rPr lang="en-US" sz="2200" b="1" dirty="0" smtClean="0"/>
              <a:t>Cost Estimate (Continued)</a:t>
            </a:r>
            <a:endParaRPr lang="en-US" sz="2200" dirty="0"/>
          </a:p>
        </p:txBody>
      </p:sp>
      <p:sp>
        <p:nvSpPr>
          <p:cNvPr id="3" name="TextBox 2"/>
          <p:cNvSpPr txBox="1"/>
          <p:nvPr/>
        </p:nvSpPr>
        <p:spPr>
          <a:xfrm>
            <a:off x="990600" y="1828800"/>
            <a:ext cx="7162800" cy="4247317"/>
          </a:xfrm>
          <a:prstGeom prst="rect">
            <a:avLst/>
          </a:prstGeom>
          <a:noFill/>
        </p:spPr>
        <p:txBody>
          <a:bodyPr wrap="square" rtlCol="0">
            <a:spAutoFit/>
          </a:bodyPr>
          <a:lstStyle/>
          <a:p>
            <a:r>
              <a:rPr lang="en-US" b="1" dirty="0" smtClean="0"/>
              <a:t>Owner's Soft </a:t>
            </a:r>
            <a:r>
              <a:rPr lang="en-US" b="1" dirty="0" smtClean="0"/>
              <a:t>Costs</a:t>
            </a:r>
            <a:r>
              <a:rPr lang="en-US" dirty="0" smtClean="0"/>
              <a:t> </a:t>
            </a:r>
            <a:endParaRPr lang="en-US" dirty="0" smtClean="0"/>
          </a:p>
          <a:p>
            <a:r>
              <a:rPr lang="en-US" dirty="0" smtClean="0"/>
              <a:t>	</a:t>
            </a:r>
            <a:r>
              <a:rPr lang="en-US" dirty="0" smtClean="0"/>
              <a:t>A&amp;E </a:t>
            </a:r>
            <a:r>
              <a:rPr lang="en-US" dirty="0" smtClean="0"/>
              <a:t>(design, bid, const.)  </a:t>
            </a:r>
            <a:r>
              <a:rPr lang="en-US" dirty="0" smtClean="0"/>
              <a:t>		$2.11 </a:t>
            </a:r>
            <a:r>
              <a:rPr lang="en-US" dirty="0" smtClean="0"/>
              <a:t>million </a:t>
            </a:r>
            <a:endParaRPr lang="en-US" dirty="0" smtClean="0"/>
          </a:p>
          <a:p>
            <a:r>
              <a:rPr lang="en-US" dirty="0" smtClean="0"/>
              <a:t>	</a:t>
            </a:r>
            <a:r>
              <a:rPr lang="en-US" dirty="0" smtClean="0"/>
              <a:t>A&amp;E </a:t>
            </a:r>
            <a:r>
              <a:rPr lang="en-US" dirty="0" smtClean="0"/>
              <a:t>Special Services  </a:t>
            </a:r>
            <a:r>
              <a:rPr lang="en-US" dirty="0" smtClean="0"/>
              <a:t>		$0.63 </a:t>
            </a:r>
            <a:r>
              <a:rPr lang="en-US" dirty="0" smtClean="0"/>
              <a:t>million </a:t>
            </a:r>
            <a:endParaRPr lang="en-US" dirty="0" smtClean="0"/>
          </a:p>
          <a:p>
            <a:r>
              <a:rPr lang="en-US" dirty="0" smtClean="0"/>
              <a:t>	</a:t>
            </a:r>
            <a:r>
              <a:rPr lang="en-US" dirty="0" smtClean="0"/>
              <a:t>Owner's </a:t>
            </a:r>
            <a:r>
              <a:rPr lang="en-US" dirty="0" smtClean="0"/>
              <a:t>Project Managers Fee  </a:t>
            </a:r>
            <a:r>
              <a:rPr lang="en-US" dirty="0" smtClean="0"/>
              <a:t>	$0.85 </a:t>
            </a:r>
            <a:r>
              <a:rPr lang="en-US" dirty="0" smtClean="0"/>
              <a:t>million </a:t>
            </a:r>
            <a:endParaRPr lang="en-US" dirty="0" smtClean="0"/>
          </a:p>
          <a:p>
            <a:r>
              <a:rPr lang="en-US" dirty="0" smtClean="0"/>
              <a:t>	</a:t>
            </a:r>
            <a:r>
              <a:rPr lang="en-US" dirty="0" smtClean="0"/>
              <a:t>Furnishings </a:t>
            </a:r>
            <a:r>
              <a:rPr lang="en-US" dirty="0" smtClean="0"/>
              <a:t>(FFE)  </a:t>
            </a:r>
            <a:r>
              <a:rPr lang="en-US" dirty="0" smtClean="0"/>
              <a:t>			$0.08 </a:t>
            </a:r>
            <a:r>
              <a:rPr lang="en-US" dirty="0" smtClean="0"/>
              <a:t>million </a:t>
            </a:r>
            <a:endParaRPr lang="en-US" dirty="0" smtClean="0"/>
          </a:p>
          <a:p>
            <a:r>
              <a:rPr lang="en-US" dirty="0" smtClean="0"/>
              <a:t>	</a:t>
            </a:r>
            <a:r>
              <a:rPr lang="en-US" dirty="0" smtClean="0"/>
              <a:t>Communications /</a:t>
            </a:r>
          </a:p>
          <a:p>
            <a:r>
              <a:rPr lang="en-US" dirty="0" smtClean="0"/>
              <a:t>	</a:t>
            </a:r>
            <a:r>
              <a:rPr lang="en-US" dirty="0" smtClean="0"/>
              <a:t>Low </a:t>
            </a:r>
            <a:r>
              <a:rPr lang="en-US" dirty="0" smtClean="0"/>
              <a:t>Voltage </a:t>
            </a:r>
            <a:r>
              <a:rPr lang="en-US" dirty="0" smtClean="0"/>
              <a:t>Systems		$0.04 </a:t>
            </a:r>
            <a:r>
              <a:rPr lang="en-US" dirty="0" smtClean="0"/>
              <a:t>million </a:t>
            </a:r>
            <a:r>
              <a:rPr lang="en-US" dirty="0" smtClean="0"/>
              <a:t>	Temporary </a:t>
            </a:r>
            <a:r>
              <a:rPr lang="en-US" dirty="0" smtClean="0"/>
              <a:t>Facilities  </a:t>
            </a:r>
            <a:r>
              <a:rPr lang="en-US" dirty="0" smtClean="0"/>
              <a:t>		$0.25 </a:t>
            </a:r>
            <a:r>
              <a:rPr lang="en-US" dirty="0" smtClean="0"/>
              <a:t>million </a:t>
            </a:r>
            <a:endParaRPr lang="en-US" dirty="0" smtClean="0"/>
          </a:p>
          <a:p>
            <a:r>
              <a:rPr lang="en-US" dirty="0" smtClean="0"/>
              <a:t>	</a:t>
            </a:r>
            <a:r>
              <a:rPr lang="en-US" dirty="0" smtClean="0"/>
              <a:t>Printing </a:t>
            </a:r>
            <a:r>
              <a:rPr lang="en-US" dirty="0" smtClean="0"/>
              <a:t>/ Advertising  </a:t>
            </a:r>
            <a:r>
              <a:rPr lang="en-US" dirty="0" smtClean="0"/>
              <a:t>		$0.01 </a:t>
            </a:r>
            <a:r>
              <a:rPr lang="en-US" dirty="0" smtClean="0"/>
              <a:t>million </a:t>
            </a:r>
            <a:endParaRPr lang="en-US" dirty="0" smtClean="0"/>
          </a:p>
          <a:p>
            <a:r>
              <a:rPr lang="en-US" dirty="0" smtClean="0"/>
              <a:t>	</a:t>
            </a:r>
            <a:r>
              <a:rPr lang="en-US" dirty="0" smtClean="0"/>
              <a:t>Legal </a:t>
            </a:r>
            <a:r>
              <a:rPr lang="en-US" dirty="0" smtClean="0"/>
              <a:t>Cost  </a:t>
            </a:r>
            <a:r>
              <a:rPr lang="en-US" dirty="0" smtClean="0"/>
              <a:t>			$0.03 </a:t>
            </a:r>
            <a:r>
              <a:rPr lang="en-US" dirty="0" smtClean="0"/>
              <a:t>million </a:t>
            </a:r>
            <a:endParaRPr lang="en-US" dirty="0" smtClean="0"/>
          </a:p>
          <a:p>
            <a:r>
              <a:rPr lang="en-US" dirty="0" smtClean="0"/>
              <a:t>	</a:t>
            </a:r>
            <a:r>
              <a:rPr lang="en-US" dirty="0" smtClean="0"/>
              <a:t>Commissioning  			$0.03 </a:t>
            </a:r>
            <a:r>
              <a:rPr lang="en-US" dirty="0" smtClean="0"/>
              <a:t>million </a:t>
            </a:r>
            <a:endParaRPr lang="en-US" dirty="0" smtClean="0"/>
          </a:p>
          <a:p>
            <a:r>
              <a:rPr lang="en-US" dirty="0" smtClean="0"/>
              <a:t>	</a:t>
            </a:r>
            <a:r>
              <a:rPr lang="en-US" dirty="0" smtClean="0"/>
              <a:t>Abatement  			$0.05 </a:t>
            </a:r>
            <a:r>
              <a:rPr lang="en-US" dirty="0" smtClean="0"/>
              <a:t>million </a:t>
            </a:r>
            <a:endParaRPr lang="en-US" dirty="0" smtClean="0"/>
          </a:p>
          <a:p>
            <a:r>
              <a:rPr lang="en-US" dirty="0" smtClean="0"/>
              <a:t>	</a:t>
            </a:r>
            <a:r>
              <a:rPr lang="en-US" dirty="0" smtClean="0"/>
              <a:t>Ch </a:t>
            </a:r>
            <a:r>
              <a:rPr lang="en-US" dirty="0" smtClean="0"/>
              <a:t>17 Test &amp; Inspections  </a:t>
            </a:r>
            <a:r>
              <a:rPr lang="en-US" dirty="0" smtClean="0"/>
              <a:t>		$0.04 </a:t>
            </a:r>
            <a:r>
              <a:rPr lang="en-US" dirty="0" smtClean="0"/>
              <a:t>million </a:t>
            </a:r>
            <a:endParaRPr lang="en-US" dirty="0" smtClean="0"/>
          </a:p>
          <a:p>
            <a:r>
              <a:rPr lang="en-US" dirty="0" smtClean="0"/>
              <a:t>	</a:t>
            </a:r>
            <a:r>
              <a:rPr lang="en-US" dirty="0" smtClean="0"/>
              <a:t>Construction </a:t>
            </a:r>
            <a:r>
              <a:rPr lang="en-US" dirty="0" smtClean="0"/>
              <a:t>Contingency (8%)  </a:t>
            </a:r>
            <a:r>
              <a:rPr lang="en-US" dirty="0" smtClean="0"/>
              <a:t>	$1.69 </a:t>
            </a:r>
            <a:r>
              <a:rPr lang="en-US" dirty="0" smtClean="0"/>
              <a:t>million </a:t>
            </a:r>
            <a:endParaRPr lang="en-US" dirty="0" smtClean="0"/>
          </a:p>
          <a:p>
            <a:r>
              <a:rPr lang="en-US" b="1" dirty="0" smtClean="0"/>
              <a:t>	</a:t>
            </a:r>
            <a:r>
              <a:rPr lang="en-US" b="1" dirty="0" smtClean="0"/>
              <a:t>TOTAL SOFT COSTS	</a:t>
            </a:r>
            <a:r>
              <a:rPr lang="en-US" dirty="0" smtClean="0"/>
              <a:t> 	</a:t>
            </a:r>
            <a:r>
              <a:rPr lang="en-US" b="1" dirty="0" smtClean="0"/>
              <a:t> 	$5.81 </a:t>
            </a:r>
            <a:r>
              <a:rPr lang="en-US" b="1" dirty="0" smtClean="0"/>
              <a:t>million</a:t>
            </a:r>
            <a:r>
              <a:rPr lang="en-US" dirty="0" smtClean="0"/>
              <a:t>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Implementation as a Single-Phased / Single-Contract Project</a:t>
            </a:r>
            <a:br>
              <a:rPr lang="en-US" b="1" dirty="0" smtClean="0"/>
            </a:br>
            <a:r>
              <a:rPr lang="en-US" b="1" dirty="0" smtClean="0"/>
              <a:t>Cost Estimate (</a:t>
            </a:r>
            <a:r>
              <a:rPr lang="en-US" b="1" dirty="0" smtClean="0"/>
              <a:t>Continued)</a:t>
            </a:r>
            <a:endParaRPr lang="en-US" dirty="0"/>
          </a:p>
        </p:txBody>
      </p:sp>
      <p:sp>
        <p:nvSpPr>
          <p:cNvPr id="4" name="TextBox 3"/>
          <p:cNvSpPr txBox="1"/>
          <p:nvPr/>
        </p:nvSpPr>
        <p:spPr>
          <a:xfrm>
            <a:off x="381000" y="2808744"/>
            <a:ext cx="7620000" cy="2677656"/>
          </a:xfrm>
          <a:prstGeom prst="rect">
            <a:avLst/>
          </a:prstGeom>
          <a:noFill/>
        </p:spPr>
        <p:txBody>
          <a:bodyPr wrap="square" rtlCol="0">
            <a:spAutoFit/>
          </a:bodyPr>
          <a:lstStyle/>
          <a:p>
            <a:r>
              <a:rPr lang="en-US" sz="2400" b="1" dirty="0" smtClean="0"/>
              <a:t>TOTAL PROJECT ESTIMATED COST</a:t>
            </a:r>
            <a:r>
              <a:rPr lang="en-US" sz="2400" dirty="0" smtClean="0"/>
              <a:t> </a:t>
            </a:r>
            <a:endParaRPr lang="en-US" sz="2400" dirty="0" smtClean="0"/>
          </a:p>
          <a:p>
            <a:r>
              <a:rPr lang="en-US" sz="2400" dirty="0" smtClean="0"/>
              <a:t>	</a:t>
            </a:r>
            <a:r>
              <a:rPr lang="en-US" sz="2400" dirty="0" smtClean="0"/>
              <a:t>TOTAL </a:t>
            </a:r>
            <a:r>
              <a:rPr lang="en-US" sz="2400" dirty="0" smtClean="0"/>
              <a:t>NEW CONSTRUCTION  </a:t>
            </a:r>
            <a:r>
              <a:rPr lang="en-US" sz="2400" dirty="0" smtClean="0"/>
              <a:t>	$</a:t>
            </a:r>
            <a:r>
              <a:rPr lang="en-US" sz="2400" dirty="0" smtClean="0"/>
              <a:t>11.34 million </a:t>
            </a:r>
            <a:endParaRPr lang="en-US" sz="2400" dirty="0" smtClean="0"/>
          </a:p>
          <a:p>
            <a:r>
              <a:rPr lang="en-US" sz="2400" dirty="0" smtClean="0"/>
              <a:t>	</a:t>
            </a:r>
            <a:r>
              <a:rPr lang="en-US" sz="2400" dirty="0" smtClean="0"/>
              <a:t>TOTAL </a:t>
            </a:r>
            <a:r>
              <a:rPr lang="en-US" sz="2400" dirty="0" smtClean="0"/>
              <a:t>RENOVATION COST   </a:t>
            </a:r>
            <a:r>
              <a:rPr lang="en-US" sz="2400" dirty="0" smtClean="0"/>
              <a:t>	$</a:t>
            </a:r>
            <a:r>
              <a:rPr lang="en-US" sz="2400" dirty="0" smtClean="0"/>
              <a:t>2.30 million </a:t>
            </a:r>
            <a:endParaRPr lang="en-US" sz="2400" dirty="0" smtClean="0"/>
          </a:p>
          <a:p>
            <a:r>
              <a:rPr lang="en-US" sz="2400" dirty="0" smtClean="0"/>
              <a:t>	</a:t>
            </a:r>
            <a:r>
              <a:rPr lang="en-US" sz="2400" dirty="0" smtClean="0"/>
              <a:t>TOTAL </a:t>
            </a:r>
            <a:r>
              <a:rPr lang="en-US" sz="2400" dirty="0" smtClean="0"/>
              <a:t>Misc. Cost  </a:t>
            </a:r>
            <a:r>
              <a:rPr lang="en-US" sz="2400" dirty="0" smtClean="0"/>
              <a:t>		$</a:t>
            </a:r>
            <a:r>
              <a:rPr lang="en-US" sz="2400" dirty="0" smtClean="0"/>
              <a:t>4.17 million </a:t>
            </a:r>
            <a:endParaRPr lang="en-US" sz="2400" dirty="0" smtClean="0"/>
          </a:p>
          <a:p>
            <a:r>
              <a:rPr lang="en-US" sz="2400" dirty="0" smtClean="0"/>
              <a:t>	</a:t>
            </a:r>
            <a:r>
              <a:rPr lang="en-US" sz="2400" dirty="0" smtClean="0"/>
              <a:t>TOTAL </a:t>
            </a:r>
            <a:r>
              <a:rPr lang="en-US" sz="2400" dirty="0" smtClean="0"/>
              <a:t>Factoring Cost </a:t>
            </a:r>
            <a:r>
              <a:rPr lang="en-US" sz="2400" dirty="0" smtClean="0"/>
              <a:t>		$</a:t>
            </a:r>
            <a:r>
              <a:rPr lang="en-US" sz="2400" dirty="0" smtClean="0"/>
              <a:t>3.37 million </a:t>
            </a:r>
            <a:endParaRPr lang="en-US" sz="2400" dirty="0" smtClean="0"/>
          </a:p>
          <a:p>
            <a:r>
              <a:rPr lang="en-US" sz="2400" u="sng" dirty="0" smtClean="0"/>
              <a:t>	</a:t>
            </a:r>
            <a:r>
              <a:rPr lang="en-US" sz="2400" u="sng" dirty="0" smtClean="0"/>
              <a:t>TOTAL </a:t>
            </a:r>
            <a:r>
              <a:rPr lang="en-US" sz="2400" u="sng" dirty="0" smtClean="0"/>
              <a:t>SOFT COSTS</a:t>
            </a:r>
            <a:r>
              <a:rPr lang="en-US" sz="2400" dirty="0" smtClean="0"/>
              <a:t> </a:t>
            </a:r>
            <a:r>
              <a:rPr lang="en-US" sz="2400" dirty="0" smtClean="0"/>
              <a:t>		</a:t>
            </a:r>
            <a:r>
              <a:rPr lang="en-US" sz="2400" u="sng" dirty="0" smtClean="0"/>
              <a:t>$</a:t>
            </a:r>
            <a:r>
              <a:rPr lang="en-US" sz="2400" u="sng" dirty="0" smtClean="0"/>
              <a:t>5.81 million</a:t>
            </a:r>
            <a:r>
              <a:rPr lang="en-US" sz="2400" dirty="0" smtClean="0"/>
              <a:t> </a:t>
            </a:r>
            <a:r>
              <a:rPr lang="en-US" sz="2400" b="1" dirty="0" smtClean="0"/>
              <a:t> </a:t>
            </a:r>
            <a:r>
              <a:rPr lang="en-US" sz="2400" dirty="0" smtClean="0"/>
              <a:t> </a:t>
            </a:r>
            <a:endParaRPr lang="en-US" sz="2400" dirty="0" smtClean="0"/>
          </a:p>
          <a:p>
            <a:r>
              <a:rPr lang="en-US" sz="2400" b="1" dirty="0" smtClean="0"/>
              <a:t>TOTAL </a:t>
            </a:r>
            <a:r>
              <a:rPr lang="en-US" sz="2400" b="1" dirty="0" smtClean="0"/>
              <a:t>PROJECT ESTIMATED COST</a:t>
            </a:r>
            <a:r>
              <a:rPr lang="en-US" sz="2400" dirty="0" smtClean="0"/>
              <a:t> </a:t>
            </a:r>
            <a:r>
              <a:rPr lang="en-US" sz="2400" b="1" dirty="0" smtClean="0"/>
              <a:t> </a:t>
            </a:r>
            <a:r>
              <a:rPr lang="en-US" sz="2400" b="1" dirty="0" smtClean="0"/>
              <a:t>	$26.99 </a:t>
            </a:r>
            <a:r>
              <a:rPr lang="en-US" sz="2400" b="1" dirty="0" smtClean="0"/>
              <a:t>million</a:t>
            </a:r>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Implementation as a Phased Project</a:t>
            </a:r>
            <a:endParaRPr lang="en-US" b="1" dirty="0"/>
          </a:p>
        </p:txBody>
      </p:sp>
      <p:sp>
        <p:nvSpPr>
          <p:cNvPr id="3" name="TextBox 2"/>
          <p:cNvSpPr txBox="1"/>
          <p:nvPr/>
        </p:nvSpPr>
        <p:spPr>
          <a:xfrm>
            <a:off x="609600" y="1570672"/>
            <a:ext cx="7543800" cy="1554272"/>
          </a:xfrm>
          <a:prstGeom prst="rect">
            <a:avLst/>
          </a:prstGeom>
          <a:noFill/>
        </p:spPr>
        <p:txBody>
          <a:bodyPr wrap="square" rtlCol="0">
            <a:spAutoFit/>
          </a:bodyPr>
          <a:lstStyle/>
          <a:p>
            <a:r>
              <a:rPr lang="en-US" sz="1900" b="1" dirty="0" smtClean="0"/>
              <a:t>Phase I (Estimated duration: design and construction = 10 months):  </a:t>
            </a:r>
          </a:p>
          <a:p>
            <a:pPr lvl="0">
              <a:buFont typeface="Arial" pitchFamily="34" charset="0"/>
              <a:buChar char="•"/>
            </a:pPr>
            <a:r>
              <a:rPr lang="en-US" sz="1900" dirty="0" smtClean="0"/>
              <a:t>  Renovation of existing crew break-room, lockers, showers, and toilets</a:t>
            </a:r>
          </a:p>
          <a:p>
            <a:pPr lvl="0"/>
            <a:r>
              <a:rPr lang="en-US" sz="1900" dirty="0" smtClean="0"/>
              <a:t>    (approximately 2,400 square feet.) </a:t>
            </a:r>
          </a:p>
          <a:p>
            <a:pPr lvl="0">
              <a:buFont typeface="Arial" pitchFamily="34" charset="0"/>
              <a:buChar char="•"/>
            </a:pPr>
            <a:r>
              <a:rPr lang="en-US" sz="1900" dirty="0" smtClean="0"/>
              <a:t>  Complete gut renovation of interior, replacement of partitions, finishes,</a:t>
            </a:r>
          </a:p>
          <a:p>
            <a:pPr lvl="0"/>
            <a:r>
              <a:rPr lang="en-US" sz="1900" dirty="0" smtClean="0"/>
              <a:t>    doors, windows, fixtures, and insulation at exterior walls. </a:t>
            </a:r>
            <a:endParaRPr lang="en-US" sz="1900" dirty="0"/>
          </a:p>
        </p:txBody>
      </p:sp>
      <p:sp>
        <p:nvSpPr>
          <p:cNvPr id="4" name="TextBox 3"/>
          <p:cNvSpPr txBox="1"/>
          <p:nvPr/>
        </p:nvSpPr>
        <p:spPr>
          <a:xfrm>
            <a:off x="685800" y="3276600"/>
            <a:ext cx="7391400" cy="2431435"/>
          </a:xfrm>
          <a:prstGeom prst="rect">
            <a:avLst/>
          </a:prstGeom>
          <a:noFill/>
        </p:spPr>
        <p:txBody>
          <a:bodyPr wrap="square" rtlCol="0">
            <a:spAutoFit/>
          </a:bodyPr>
          <a:lstStyle/>
          <a:p>
            <a:r>
              <a:rPr lang="en-US" sz="1900" b="1" dirty="0" smtClean="0"/>
              <a:t>Phase II (Estimated duration: design and construction = 24 months): </a:t>
            </a:r>
          </a:p>
          <a:p>
            <a:pPr lvl="0">
              <a:buFont typeface="Arial" pitchFamily="34" charset="0"/>
              <a:buChar char="•"/>
            </a:pPr>
            <a:r>
              <a:rPr lang="en-US" sz="1900" dirty="0" smtClean="0"/>
              <a:t>  New Vehicle Storage garage (approximately 32,700 square feet.) </a:t>
            </a:r>
          </a:p>
          <a:p>
            <a:pPr lvl="0">
              <a:buFont typeface="Arial" pitchFamily="34" charset="0"/>
              <a:buChar char="•"/>
            </a:pPr>
            <a:r>
              <a:rPr lang="en-US" sz="1900" dirty="0" smtClean="0"/>
              <a:t>  New Vehicle Maintenance building (approximately 6,000 square feet)</a:t>
            </a:r>
          </a:p>
          <a:p>
            <a:pPr lvl="0">
              <a:buFont typeface="Arial" pitchFamily="34" charset="0"/>
              <a:buChar char="•"/>
            </a:pPr>
            <a:r>
              <a:rPr lang="en-US" sz="1900" dirty="0" smtClean="0"/>
              <a:t>  New Wash Bay (approximately 1,400 square feet) Salt Shed (approximately</a:t>
            </a:r>
          </a:p>
          <a:p>
            <a:pPr lvl="0"/>
            <a:r>
              <a:rPr lang="en-US" sz="1900" dirty="0" smtClean="0"/>
              <a:t>    6,000 square feet) </a:t>
            </a:r>
          </a:p>
          <a:p>
            <a:pPr lvl="0">
              <a:buFont typeface="Arial" pitchFamily="34" charset="0"/>
              <a:buChar char="•"/>
            </a:pPr>
            <a:r>
              <a:rPr lang="en-US" sz="1900" dirty="0" smtClean="0"/>
              <a:t>  Re-skin of existing Vehicle Storage garage (approximately 6,000 square feet)</a:t>
            </a:r>
            <a:endParaRPr lang="en-US" sz="1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Autofit/>
          </a:bodyPr>
          <a:lstStyle/>
          <a:p>
            <a:r>
              <a:rPr lang="en-US" sz="3200" b="1" dirty="0" smtClean="0"/>
              <a:t>Implementation as a Phased Project</a:t>
            </a:r>
            <a:endParaRPr lang="en-US" sz="3200" dirty="0"/>
          </a:p>
        </p:txBody>
      </p:sp>
      <p:sp>
        <p:nvSpPr>
          <p:cNvPr id="3" name="TextBox 2"/>
          <p:cNvSpPr txBox="1"/>
          <p:nvPr/>
        </p:nvSpPr>
        <p:spPr>
          <a:xfrm>
            <a:off x="838200" y="990600"/>
            <a:ext cx="7467600" cy="5647700"/>
          </a:xfrm>
          <a:prstGeom prst="rect">
            <a:avLst/>
          </a:prstGeom>
          <a:noFill/>
        </p:spPr>
        <p:txBody>
          <a:bodyPr wrap="square" rtlCol="0">
            <a:spAutoFit/>
          </a:bodyPr>
          <a:lstStyle/>
          <a:p>
            <a:r>
              <a:rPr lang="en-US" sz="1900" b="1" dirty="0" smtClean="0"/>
              <a:t>Phase III </a:t>
            </a:r>
            <a:r>
              <a:rPr lang="en-US" sz="1900" dirty="0" smtClean="0"/>
              <a:t>(Estimated duration: design and construction = 18 months) </a:t>
            </a:r>
          </a:p>
          <a:p>
            <a:pPr lvl="0"/>
            <a:r>
              <a:rPr lang="en-US" sz="1900" dirty="0" smtClean="0"/>
              <a:t>Renovation of existing Vehicle Maintenance facility to accommodate 2-story administration offices (approximately 8,000 square feet)</a:t>
            </a:r>
          </a:p>
          <a:p>
            <a:pPr lvl="0"/>
            <a:r>
              <a:rPr lang="en-US" sz="1900" dirty="0" smtClean="0"/>
              <a:t>  </a:t>
            </a:r>
          </a:p>
          <a:p>
            <a:pPr lvl="0">
              <a:buFont typeface="Arial" pitchFamily="34" charset="0"/>
              <a:buChar char="•"/>
            </a:pPr>
            <a:r>
              <a:rPr lang="en-US" sz="1900" dirty="0" smtClean="0"/>
              <a:t>Complete gut renovated interior. </a:t>
            </a:r>
          </a:p>
          <a:p>
            <a:pPr lvl="0"/>
            <a:endParaRPr lang="en-US" sz="1900" dirty="0" smtClean="0"/>
          </a:p>
          <a:p>
            <a:pPr lvl="0">
              <a:buFont typeface="Arial" pitchFamily="34" charset="0"/>
              <a:buChar char="•"/>
            </a:pPr>
            <a:r>
              <a:rPr lang="en-US" sz="1900" dirty="0" smtClean="0"/>
              <a:t>  Cutting and patching of concrete slab </a:t>
            </a:r>
          </a:p>
          <a:p>
            <a:pPr lvl="0"/>
            <a:endParaRPr lang="en-US" sz="1900" dirty="0" smtClean="0"/>
          </a:p>
          <a:p>
            <a:pPr lvl="0">
              <a:buFont typeface="Arial" pitchFamily="34" charset="0"/>
              <a:buChar char="•"/>
            </a:pPr>
            <a:r>
              <a:rPr lang="en-US" sz="1900" dirty="0" smtClean="0"/>
              <a:t>  Infill of overhead door openings </a:t>
            </a:r>
          </a:p>
          <a:p>
            <a:pPr lvl="0"/>
            <a:endParaRPr lang="en-US" sz="1900" dirty="0" smtClean="0"/>
          </a:p>
          <a:p>
            <a:pPr lvl="0">
              <a:buFont typeface="Arial" pitchFamily="34" charset="0"/>
              <a:buChar char="•"/>
            </a:pPr>
            <a:r>
              <a:rPr lang="en-US" sz="1900" dirty="0" smtClean="0"/>
              <a:t>  Infill louvered openings as needed for HVAC and pressure ventilation </a:t>
            </a:r>
          </a:p>
          <a:p>
            <a:pPr lvl="0"/>
            <a:endParaRPr lang="en-US" sz="1900" dirty="0" smtClean="0"/>
          </a:p>
          <a:p>
            <a:pPr lvl="0">
              <a:buFont typeface="Arial" pitchFamily="34" charset="0"/>
              <a:buChar char="•"/>
            </a:pPr>
            <a:r>
              <a:rPr lang="en-US" sz="1900" dirty="0" smtClean="0"/>
              <a:t>  New partition walls, doors, windows, and insulation at exterior walls.</a:t>
            </a:r>
          </a:p>
          <a:p>
            <a:pPr lvl="0"/>
            <a:r>
              <a:rPr lang="en-US" sz="1900" dirty="0" smtClean="0"/>
              <a:t>   New egress stair and elevator towers</a:t>
            </a:r>
          </a:p>
          <a:p>
            <a:pPr lvl="0"/>
            <a:endParaRPr lang="en-US" sz="1900" dirty="0" smtClean="0"/>
          </a:p>
          <a:p>
            <a:pPr lvl="0">
              <a:buFont typeface="Arial" pitchFamily="34" charset="0"/>
              <a:buChar char="•"/>
            </a:pPr>
            <a:r>
              <a:rPr lang="en-US" sz="1900" dirty="0" smtClean="0"/>
              <a:t>  Shops Area (approximately 12,600 square feet) Employee Facilities</a:t>
            </a:r>
          </a:p>
          <a:p>
            <a:pPr lvl="0"/>
            <a:r>
              <a:rPr lang="en-US" sz="1900" dirty="0" smtClean="0"/>
              <a:t>   (approximately 2,400 square feet)</a:t>
            </a:r>
          </a:p>
          <a:p>
            <a:pPr lvl="0"/>
            <a:endParaRPr lang="en-US" sz="1900" dirty="0" smtClean="0"/>
          </a:p>
          <a:p>
            <a:pPr>
              <a:buFont typeface="Arial" pitchFamily="34" charset="0"/>
              <a:buChar char="•"/>
            </a:pPr>
            <a:r>
              <a:rPr lang="en-US" sz="1900" dirty="0" smtClean="0"/>
              <a:t>  New fuel canopy and pumps (reuse existing fuel tanks)</a:t>
            </a:r>
            <a:endParaRPr lang="en-US" sz="1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Milton DPW Yard Needs Assessment Study</a:t>
            </a:r>
            <a:endParaRPr lang="en-US" b="1" dirty="0"/>
          </a:p>
        </p:txBody>
      </p:sp>
      <p:sp>
        <p:nvSpPr>
          <p:cNvPr id="3" name="Content Placeholder 2"/>
          <p:cNvSpPr>
            <a:spLocks noGrp="1"/>
          </p:cNvSpPr>
          <p:nvPr>
            <p:ph sz="half" idx="1"/>
          </p:nvPr>
        </p:nvSpPr>
        <p:spPr/>
        <p:txBody>
          <a:bodyPr>
            <a:normAutofit fontScale="47500" lnSpcReduction="20000"/>
          </a:bodyPr>
          <a:lstStyle/>
          <a:p>
            <a:r>
              <a:rPr lang="en-US" dirty="0" smtClean="0"/>
              <a:t>ARTICLE 17 in the 2014 Annual Town Meeting authorized funding to conduct a needs assessment project</a:t>
            </a:r>
          </a:p>
          <a:p>
            <a:r>
              <a:rPr lang="en-US" dirty="0" smtClean="0"/>
              <a:t>By amendment, ARTICLE 17 added a provision that a citizens committee be established to develop the scope of the project and oversee the study process. </a:t>
            </a:r>
          </a:p>
        </p:txBody>
      </p:sp>
      <p:sp>
        <p:nvSpPr>
          <p:cNvPr id="4" name="Content Placeholder 3"/>
          <p:cNvSpPr>
            <a:spLocks noGrp="1"/>
          </p:cNvSpPr>
          <p:nvPr>
            <p:ph sz="half" idx="2"/>
          </p:nvPr>
        </p:nvSpPr>
        <p:spPr/>
        <p:txBody>
          <a:bodyPr>
            <a:normAutofit fontScale="47500" lnSpcReduction="20000"/>
          </a:bodyPr>
          <a:lstStyle/>
          <a:p>
            <a:r>
              <a:rPr lang="en-US" sz="2900" b="1" dirty="0" smtClean="0"/>
              <a:t>ARTICLE 17 states…</a:t>
            </a:r>
          </a:p>
          <a:p>
            <a:endParaRPr lang="en-US" dirty="0" smtClean="0"/>
          </a:p>
          <a:p>
            <a:r>
              <a:rPr lang="en-US" dirty="0" smtClean="0"/>
              <a:t>ARTICLE 17 To see what sum of money the Town will vote to appropriate for a feasibility study of potential uses of the DPW yard, so-called, on Randolph Avenue, including without limitation use to support cemetery, consolidated facilities, and park operations, to determine how said appropriation shall be raised, whether by transfer from available funds, borrowing under applicable provisions of law, or otherwise; and to act on anything relating thereto.</a:t>
            </a:r>
          </a:p>
          <a:p>
            <a:r>
              <a:rPr lang="en-US" dirty="0" smtClean="0"/>
              <a:t>VOTED. The Town voted to appropriate the sum of $35,000 for the purposes set forth in this article and that to meet said appropriation the sum of $35,000 be raised from funds certified by the Department of Revenue as free cash; and that the Moderator be authorized to appoint a committee of five citizens of the Town for the purposes set forth in this article; and that said committee shall be authorized to expend said sum of $35,000 for the purposes set forth in this article; and that said committee shall report to the Board of Selectmen by December 15, 2014.</a:t>
            </a:r>
          </a:p>
          <a:p>
            <a:r>
              <a:rPr lang="en-US" dirty="0" smtClean="0"/>
              <a:t>PASSED BY VOICE VOTE</a:t>
            </a:r>
            <a:endParaRPr lang="en-US" dirty="0"/>
          </a:p>
        </p:txBody>
      </p:sp>
    </p:spTree>
    <p:extLst>
      <p:ext uri="{BB962C8B-B14F-4D97-AF65-F5344CB8AC3E}">
        <p14:creationId xmlns:p14="http://schemas.microsoft.com/office/powerpoint/2010/main" xmlns="" val="22595510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Scheduling and Cost Estimate as a Multi-Phase / Multi-Contract Projects </a:t>
            </a:r>
            <a:endParaRPr lang="en-US" dirty="0"/>
          </a:p>
        </p:txBody>
      </p:sp>
      <p:sp>
        <p:nvSpPr>
          <p:cNvPr id="3" name="TextBox 2"/>
          <p:cNvSpPr txBox="1"/>
          <p:nvPr/>
        </p:nvSpPr>
        <p:spPr>
          <a:xfrm>
            <a:off x="609600" y="1600200"/>
            <a:ext cx="7696200" cy="4247317"/>
          </a:xfrm>
          <a:prstGeom prst="rect">
            <a:avLst/>
          </a:prstGeom>
          <a:noFill/>
        </p:spPr>
        <p:txBody>
          <a:bodyPr wrap="square" rtlCol="0">
            <a:spAutoFit/>
          </a:bodyPr>
          <a:lstStyle/>
          <a:p>
            <a:r>
              <a:rPr lang="en-US" b="1" dirty="0" smtClean="0"/>
              <a:t>PHASE 1</a:t>
            </a:r>
          </a:p>
          <a:p>
            <a:r>
              <a:rPr lang="en-US" dirty="0" smtClean="0"/>
              <a:t>Design Period – 		2 Months</a:t>
            </a:r>
          </a:p>
          <a:p>
            <a:r>
              <a:rPr lang="en-US" dirty="0" smtClean="0"/>
              <a:t>Bid Period -		2 Months</a:t>
            </a:r>
          </a:p>
          <a:p>
            <a:r>
              <a:rPr lang="en-US" dirty="0" smtClean="0"/>
              <a:t>Construction Period-	6 Months</a:t>
            </a:r>
          </a:p>
          <a:p>
            <a:endParaRPr lang="en-US" dirty="0" smtClean="0"/>
          </a:p>
          <a:p>
            <a:r>
              <a:rPr lang="en-US" b="1" dirty="0" smtClean="0"/>
              <a:t>PHASE 2</a:t>
            </a:r>
          </a:p>
          <a:p>
            <a:r>
              <a:rPr lang="en-US" dirty="0" smtClean="0"/>
              <a:t>Design Period – 		8 Months</a:t>
            </a:r>
          </a:p>
          <a:p>
            <a:r>
              <a:rPr lang="en-US" dirty="0" smtClean="0"/>
              <a:t>Bid Period -		2 Months</a:t>
            </a:r>
          </a:p>
          <a:p>
            <a:r>
              <a:rPr lang="en-US" dirty="0" smtClean="0"/>
              <a:t>Construction Period-	14 Months</a:t>
            </a:r>
          </a:p>
          <a:p>
            <a:endParaRPr lang="en-US" dirty="0" smtClean="0"/>
          </a:p>
          <a:p>
            <a:r>
              <a:rPr lang="en-US" b="1" dirty="0" smtClean="0"/>
              <a:t>PHASE 3</a:t>
            </a:r>
          </a:p>
          <a:p>
            <a:r>
              <a:rPr lang="en-US" dirty="0" smtClean="0"/>
              <a:t>Design Period – 		6 Months</a:t>
            </a:r>
          </a:p>
          <a:p>
            <a:r>
              <a:rPr lang="en-US" dirty="0" smtClean="0"/>
              <a:t>Bid Period -		2 Months</a:t>
            </a:r>
          </a:p>
          <a:p>
            <a:r>
              <a:rPr lang="en-US" dirty="0" smtClean="0"/>
              <a:t>Construction Period-	10 Months</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229600" cy="1782762"/>
          </a:xfrm>
        </p:spPr>
        <p:txBody>
          <a:bodyPr>
            <a:normAutofit fontScale="90000"/>
          </a:bodyPr>
          <a:lstStyle/>
          <a:p>
            <a:r>
              <a:rPr lang="en-US" b="1" dirty="0" smtClean="0"/>
              <a:t>Implementation as Three Multi-Phased / Multi-Contract Projects</a:t>
            </a:r>
            <a:br>
              <a:rPr lang="en-US" b="1" dirty="0" smtClean="0"/>
            </a:br>
            <a:r>
              <a:rPr lang="en-US" b="1" dirty="0" smtClean="0"/>
              <a:t>Cost Estimate</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Next Steps…</a:t>
            </a:r>
            <a:endParaRPr lang="en-US"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73394" y="304800"/>
            <a:ext cx="7696200" cy="6001643"/>
          </a:xfrm>
          <a:prstGeom prst="rect">
            <a:avLst/>
          </a:prstGeom>
          <a:noFill/>
        </p:spPr>
        <p:txBody>
          <a:bodyPr wrap="square" rtlCol="0">
            <a:spAutoFit/>
          </a:bodyPr>
          <a:lstStyle/>
          <a:p>
            <a:r>
              <a:rPr lang="en-US" sz="3600" b="1" dirty="0" smtClean="0"/>
              <a:t>STUDY COMMITTEE MEMBERS</a:t>
            </a:r>
          </a:p>
          <a:p>
            <a:endParaRPr lang="en-US" sz="3600" b="1" dirty="0" smtClean="0"/>
          </a:p>
          <a:p>
            <a:pPr marL="285750" indent="-285750">
              <a:buFont typeface="Arial" panose="020B0604020202020204" pitchFamily="34" charset="0"/>
              <a:buChar char="•"/>
            </a:pPr>
            <a:r>
              <a:rPr lang="en-US" sz="2400" b="1" dirty="0" smtClean="0"/>
              <a:t>Stanley </a:t>
            </a:r>
            <a:r>
              <a:rPr lang="en-US" sz="2400" b="1" dirty="0" err="1" smtClean="0"/>
              <a:t>Genega</a:t>
            </a:r>
            <a:r>
              <a:rPr lang="en-US" sz="2400" b="1" dirty="0" smtClean="0"/>
              <a:t> – Chairman</a:t>
            </a:r>
          </a:p>
          <a:p>
            <a:pPr marL="285750" indent="-285750">
              <a:buFont typeface="Arial" panose="020B0604020202020204" pitchFamily="34" charset="0"/>
              <a:buChar char="•"/>
            </a:pPr>
            <a:endParaRPr lang="en-US" sz="2400" b="1" dirty="0" smtClean="0"/>
          </a:p>
          <a:p>
            <a:pPr marL="285750" indent="-285750">
              <a:buFont typeface="Arial" panose="020B0604020202020204" pitchFamily="34" charset="0"/>
              <a:buChar char="•"/>
            </a:pPr>
            <a:r>
              <a:rPr lang="en-US" sz="2400" b="1" dirty="0" smtClean="0"/>
              <a:t>Marie </a:t>
            </a:r>
            <a:r>
              <a:rPr lang="en-US" sz="2400" b="1" dirty="0" err="1" smtClean="0"/>
              <a:t>Theodat</a:t>
            </a:r>
            <a:endParaRPr lang="en-US" sz="2400" b="1" dirty="0" smtClean="0"/>
          </a:p>
          <a:p>
            <a:pPr marL="285750" indent="-285750">
              <a:buFont typeface="Arial" panose="020B0604020202020204" pitchFamily="34" charset="0"/>
              <a:buChar char="•"/>
            </a:pPr>
            <a:endParaRPr lang="en-US" sz="2400" b="1" dirty="0" smtClean="0"/>
          </a:p>
          <a:p>
            <a:pPr marL="285750" indent="-285750">
              <a:buFont typeface="Arial" panose="020B0604020202020204" pitchFamily="34" charset="0"/>
              <a:buChar char="•"/>
            </a:pPr>
            <a:r>
              <a:rPr lang="en-US" sz="2400" b="1" dirty="0" smtClean="0"/>
              <a:t>Kevin Burke</a:t>
            </a:r>
          </a:p>
          <a:p>
            <a:pPr marL="285750" indent="-285750">
              <a:buFont typeface="Arial" panose="020B0604020202020204" pitchFamily="34" charset="0"/>
              <a:buChar char="•"/>
            </a:pPr>
            <a:endParaRPr lang="en-US" sz="2400" b="1" dirty="0" smtClean="0"/>
          </a:p>
          <a:p>
            <a:pPr marL="285750" indent="-285750">
              <a:buFont typeface="Arial" panose="020B0604020202020204" pitchFamily="34" charset="0"/>
              <a:buChar char="•"/>
            </a:pPr>
            <a:r>
              <a:rPr lang="en-US" sz="2400" b="1" dirty="0" smtClean="0"/>
              <a:t>John Driscoll</a:t>
            </a:r>
          </a:p>
          <a:p>
            <a:pPr marL="285750" indent="-285750">
              <a:buFont typeface="Arial" panose="020B0604020202020204" pitchFamily="34" charset="0"/>
              <a:buChar char="•"/>
            </a:pPr>
            <a:endParaRPr lang="en-US" sz="2400" b="1" dirty="0"/>
          </a:p>
          <a:p>
            <a:pPr marL="285750" indent="-285750">
              <a:buFont typeface="Arial" panose="020B0604020202020204" pitchFamily="34" charset="0"/>
              <a:buChar char="•"/>
            </a:pPr>
            <a:r>
              <a:rPr lang="en-US" sz="2400" b="1" dirty="0" smtClean="0"/>
              <a:t>Marvin Gordon</a:t>
            </a:r>
          </a:p>
          <a:p>
            <a:pPr marL="285750" indent="-285750">
              <a:buFont typeface="Arial" panose="020B0604020202020204" pitchFamily="34" charset="0"/>
              <a:buChar char="•"/>
            </a:pPr>
            <a:endParaRPr lang="en-US" sz="2400" b="1" dirty="0"/>
          </a:p>
          <a:p>
            <a:pPr marL="285750" indent="-285750">
              <a:buFont typeface="Arial" panose="020B0604020202020204" pitchFamily="34" charset="0"/>
              <a:buChar char="•"/>
            </a:pPr>
            <a:r>
              <a:rPr lang="en-US" sz="2400" b="1" dirty="0" smtClean="0"/>
              <a:t>EXOFICIO MEMBERS/STAFF ADVISORS – </a:t>
            </a:r>
          </a:p>
          <a:p>
            <a:pPr marL="742950" lvl="1" indent="-285750">
              <a:buFont typeface="Arial" panose="020B0604020202020204" pitchFamily="34" charset="0"/>
              <a:buChar char="•"/>
            </a:pPr>
            <a:r>
              <a:rPr lang="en-US" sz="1600" b="1" dirty="0" smtClean="0"/>
              <a:t>Joseph Lynch – Director of Department of Public Works</a:t>
            </a:r>
          </a:p>
          <a:p>
            <a:pPr marL="742950" lvl="1" indent="-285750">
              <a:buFont typeface="Arial" panose="020B0604020202020204" pitchFamily="34" charset="0"/>
              <a:buChar char="•"/>
            </a:pPr>
            <a:r>
              <a:rPr lang="en-US" sz="1600" b="1" dirty="0" smtClean="0"/>
              <a:t>Thomas McCarthy – Parks Commission</a:t>
            </a:r>
          </a:p>
          <a:p>
            <a:pPr marL="742950" lvl="1" indent="-285750">
              <a:buFont typeface="Arial" panose="020B0604020202020204" pitchFamily="34" charset="0"/>
              <a:buChar char="•"/>
            </a:pPr>
            <a:r>
              <a:rPr lang="en-US" sz="1600" b="1" dirty="0" smtClean="0"/>
              <a:t>William Ritchie – Director of Consolidated Facilities</a:t>
            </a:r>
            <a:endParaRPr lang="en-US" sz="1600" b="1" dirty="0"/>
          </a:p>
        </p:txBody>
      </p:sp>
    </p:spTree>
    <p:extLst>
      <p:ext uri="{BB962C8B-B14F-4D97-AF65-F5344CB8AC3E}">
        <p14:creationId xmlns:p14="http://schemas.microsoft.com/office/powerpoint/2010/main" xmlns="" val="17370997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SUMMARY</a:t>
            </a:r>
            <a:endParaRPr lang="en-US" b="1" dirty="0"/>
          </a:p>
        </p:txBody>
      </p:sp>
      <p:sp>
        <p:nvSpPr>
          <p:cNvPr id="3" name="Content Placeholder 2"/>
          <p:cNvSpPr>
            <a:spLocks noGrp="1"/>
          </p:cNvSpPr>
          <p:nvPr>
            <p:ph sz="half" idx="1"/>
          </p:nvPr>
        </p:nvSpPr>
        <p:spPr>
          <a:xfrm>
            <a:off x="457200" y="2179637"/>
            <a:ext cx="4038600" cy="4525963"/>
          </a:xfrm>
        </p:spPr>
        <p:txBody>
          <a:bodyPr>
            <a:normAutofit fontScale="77500" lnSpcReduction="20000"/>
          </a:bodyPr>
          <a:lstStyle/>
          <a:p>
            <a:r>
              <a:rPr lang="en-US" b="1" dirty="0" smtClean="0">
                <a:solidFill>
                  <a:srgbClr val="FF0000"/>
                </a:solidFill>
              </a:rPr>
              <a:t>CURRENT</a:t>
            </a:r>
          </a:p>
          <a:p>
            <a:pPr lvl="1"/>
            <a:r>
              <a:rPr lang="en-US" dirty="0" smtClean="0">
                <a:solidFill>
                  <a:srgbClr val="FF0000"/>
                </a:solidFill>
              </a:rPr>
              <a:t>Office &amp; Admin.</a:t>
            </a:r>
          </a:p>
          <a:p>
            <a:pPr lvl="2"/>
            <a:r>
              <a:rPr lang="en-US" dirty="0" smtClean="0">
                <a:solidFill>
                  <a:srgbClr val="FF0000"/>
                </a:solidFill>
              </a:rPr>
              <a:t>4,587 S.F.</a:t>
            </a:r>
          </a:p>
          <a:p>
            <a:pPr lvl="1"/>
            <a:r>
              <a:rPr lang="en-US" dirty="0" smtClean="0">
                <a:solidFill>
                  <a:srgbClr val="FF0000"/>
                </a:solidFill>
              </a:rPr>
              <a:t>Employee Work Facilities</a:t>
            </a:r>
          </a:p>
          <a:p>
            <a:pPr lvl="2"/>
            <a:r>
              <a:rPr lang="en-US" dirty="0" smtClean="0">
                <a:solidFill>
                  <a:srgbClr val="FF0000"/>
                </a:solidFill>
              </a:rPr>
              <a:t>1,100 S.F.</a:t>
            </a:r>
          </a:p>
          <a:p>
            <a:pPr lvl="1"/>
            <a:r>
              <a:rPr lang="en-US" dirty="0" smtClean="0">
                <a:solidFill>
                  <a:srgbClr val="FF0000"/>
                </a:solidFill>
              </a:rPr>
              <a:t>Work Shops &amp; Material Storage</a:t>
            </a:r>
          </a:p>
          <a:p>
            <a:pPr lvl="2"/>
            <a:r>
              <a:rPr lang="en-US" dirty="0" smtClean="0">
                <a:solidFill>
                  <a:srgbClr val="FF0000"/>
                </a:solidFill>
              </a:rPr>
              <a:t>1,766 S.F.</a:t>
            </a:r>
          </a:p>
          <a:p>
            <a:pPr lvl="1"/>
            <a:r>
              <a:rPr lang="en-US" dirty="0" smtClean="0">
                <a:solidFill>
                  <a:srgbClr val="FF0000"/>
                </a:solidFill>
              </a:rPr>
              <a:t>Vehicle Maintenance</a:t>
            </a:r>
          </a:p>
          <a:p>
            <a:pPr lvl="2"/>
            <a:r>
              <a:rPr lang="en-US" dirty="0" smtClean="0">
                <a:solidFill>
                  <a:srgbClr val="FF0000"/>
                </a:solidFill>
              </a:rPr>
              <a:t>4,100 S.F.</a:t>
            </a:r>
          </a:p>
          <a:p>
            <a:pPr lvl="1"/>
            <a:r>
              <a:rPr lang="en-US" dirty="0" smtClean="0">
                <a:solidFill>
                  <a:srgbClr val="FF0000"/>
                </a:solidFill>
              </a:rPr>
              <a:t>Equip. Wash Area</a:t>
            </a:r>
          </a:p>
          <a:p>
            <a:pPr lvl="2"/>
            <a:r>
              <a:rPr lang="en-US" dirty="0" smtClean="0">
                <a:solidFill>
                  <a:srgbClr val="FF0000"/>
                </a:solidFill>
              </a:rPr>
              <a:t>0 S.F.</a:t>
            </a:r>
          </a:p>
          <a:p>
            <a:pPr lvl="1"/>
            <a:r>
              <a:rPr lang="en-US" dirty="0" err="1" smtClean="0">
                <a:solidFill>
                  <a:srgbClr val="FF0000"/>
                </a:solidFill>
              </a:rPr>
              <a:t>Veh</a:t>
            </a:r>
            <a:r>
              <a:rPr lang="en-US" dirty="0" smtClean="0">
                <a:solidFill>
                  <a:srgbClr val="FF0000"/>
                </a:solidFill>
              </a:rPr>
              <a:t>. &amp; Equip. Storage</a:t>
            </a:r>
          </a:p>
          <a:p>
            <a:pPr lvl="2"/>
            <a:r>
              <a:rPr lang="en-US" dirty="0" smtClean="0">
                <a:solidFill>
                  <a:srgbClr val="FF0000"/>
                </a:solidFill>
              </a:rPr>
              <a:t>25,453 S.F.</a:t>
            </a:r>
          </a:p>
          <a:p>
            <a:pPr lvl="1"/>
            <a:r>
              <a:rPr lang="en-US" b="1" dirty="0" smtClean="0">
                <a:solidFill>
                  <a:srgbClr val="FF0000"/>
                </a:solidFill>
              </a:rPr>
              <a:t>TOTAL</a:t>
            </a:r>
          </a:p>
          <a:p>
            <a:pPr lvl="2"/>
            <a:r>
              <a:rPr lang="en-US" b="1" dirty="0" smtClean="0">
                <a:solidFill>
                  <a:srgbClr val="FF0000"/>
                </a:solidFill>
              </a:rPr>
              <a:t>37,006 S.F.</a:t>
            </a:r>
          </a:p>
        </p:txBody>
      </p:sp>
      <p:sp>
        <p:nvSpPr>
          <p:cNvPr id="4" name="Content Placeholder 3"/>
          <p:cNvSpPr>
            <a:spLocks noGrp="1"/>
          </p:cNvSpPr>
          <p:nvPr>
            <p:ph sz="half" idx="2"/>
          </p:nvPr>
        </p:nvSpPr>
        <p:spPr>
          <a:xfrm>
            <a:off x="4648200" y="2179637"/>
            <a:ext cx="4038600" cy="4525963"/>
          </a:xfrm>
        </p:spPr>
        <p:txBody>
          <a:bodyPr>
            <a:normAutofit fontScale="77500" lnSpcReduction="20000"/>
          </a:bodyPr>
          <a:lstStyle/>
          <a:p>
            <a:r>
              <a:rPr lang="en-US" b="1" dirty="0" smtClean="0">
                <a:solidFill>
                  <a:srgbClr val="002060"/>
                </a:solidFill>
              </a:rPr>
              <a:t>NEEDED</a:t>
            </a:r>
          </a:p>
          <a:p>
            <a:pPr lvl="1"/>
            <a:r>
              <a:rPr lang="en-US" dirty="0" smtClean="0">
                <a:solidFill>
                  <a:srgbClr val="002060"/>
                </a:solidFill>
              </a:rPr>
              <a:t>Office &amp; Admin.</a:t>
            </a:r>
          </a:p>
          <a:p>
            <a:pPr lvl="2"/>
            <a:r>
              <a:rPr lang="en-US" dirty="0" smtClean="0">
                <a:solidFill>
                  <a:srgbClr val="002060"/>
                </a:solidFill>
              </a:rPr>
              <a:t>7,202 S.F.</a:t>
            </a:r>
          </a:p>
          <a:p>
            <a:pPr lvl="1"/>
            <a:r>
              <a:rPr lang="en-US" dirty="0" smtClean="0">
                <a:solidFill>
                  <a:srgbClr val="002060"/>
                </a:solidFill>
              </a:rPr>
              <a:t>Employee Work Facilities</a:t>
            </a:r>
          </a:p>
          <a:p>
            <a:pPr lvl="2"/>
            <a:r>
              <a:rPr lang="en-US" dirty="0" smtClean="0">
                <a:solidFill>
                  <a:srgbClr val="002060"/>
                </a:solidFill>
              </a:rPr>
              <a:t>5,127 S.F.</a:t>
            </a:r>
          </a:p>
          <a:p>
            <a:pPr lvl="1"/>
            <a:r>
              <a:rPr lang="en-US" dirty="0" smtClean="0">
                <a:solidFill>
                  <a:srgbClr val="002060"/>
                </a:solidFill>
              </a:rPr>
              <a:t>Work Shops &amp; Material Storage</a:t>
            </a:r>
          </a:p>
          <a:p>
            <a:pPr lvl="2"/>
            <a:r>
              <a:rPr lang="en-US" dirty="0" smtClean="0">
                <a:solidFill>
                  <a:srgbClr val="002060"/>
                </a:solidFill>
              </a:rPr>
              <a:t>11,098 S.F.</a:t>
            </a:r>
          </a:p>
          <a:p>
            <a:pPr lvl="1"/>
            <a:r>
              <a:rPr lang="en-US" dirty="0" smtClean="0">
                <a:solidFill>
                  <a:srgbClr val="002060"/>
                </a:solidFill>
              </a:rPr>
              <a:t>Vehicle Maintenance</a:t>
            </a:r>
          </a:p>
          <a:p>
            <a:pPr lvl="2"/>
            <a:r>
              <a:rPr lang="en-US" dirty="0" smtClean="0">
                <a:solidFill>
                  <a:srgbClr val="002060"/>
                </a:solidFill>
              </a:rPr>
              <a:t>7,394 S.F.</a:t>
            </a:r>
          </a:p>
          <a:p>
            <a:pPr lvl="1"/>
            <a:r>
              <a:rPr lang="en-US" dirty="0" smtClean="0">
                <a:solidFill>
                  <a:srgbClr val="002060"/>
                </a:solidFill>
              </a:rPr>
              <a:t>Equip. Wash Area</a:t>
            </a:r>
          </a:p>
          <a:p>
            <a:pPr lvl="2"/>
            <a:r>
              <a:rPr lang="en-US" dirty="0" smtClean="0">
                <a:solidFill>
                  <a:srgbClr val="002060"/>
                </a:solidFill>
              </a:rPr>
              <a:t>1,591 S.F.</a:t>
            </a:r>
          </a:p>
          <a:p>
            <a:pPr lvl="1"/>
            <a:r>
              <a:rPr lang="en-US" dirty="0" err="1" smtClean="0">
                <a:solidFill>
                  <a:srgbClr val="002060"/>
                </a:solidFill>
              </a:rPr>
              <a:t>Veh</a:t>
            </a:r>
            <a:r>
              <a:rPr lang="en-US" dirty="0" smtClean="0">
                <a:solidFill>
                  <a:srgbClr val="002060"/>
                </a:solidFill>
              </a:rPr>
              <a:t>. &amp; Equip. Storage</a:t>
            </a:r>
          </a:p>
          <a:p>
            <a:pPr lvl="2"/>
            <a:r>
              <a:rPr lang="en-US" dirty="0" smtClean="0">
                <a:solidFill>
                  <a:srgbClr val="002060"/>
                </a:solidFill>
              </a:rPr>
              <a:t>40,079 S.F.</a:t>
            </a:r>
          </a:p>
          <a:p>
            <a:pPr lvl="1"/>
            <a:r>
              <a:rPr lang="en-US" b="1" dirty="0" smtClean="0">
                <a:solidFill>
                  <a:srgbClr val="002060"/>
                </a:solidFill>
              </a:rPr>
              <a:t>TOTAL</a:t>
            </a:r>
          </a:p>
          <a:p>
            <a:pPr lvl="2"/>
            <a:r>
              <a:rPr lang="en-US" b="1" dirty="0" smtClean="0">
                <a:solidFill>
                  <a:srgbClr val="002060"/>
                </a:solidFill>
              </a:rPr>
              <a:t>72,492 S.F.</a:t>
            </a:r>
          </a:p>
          <a:p>
            <a:pPr lvl="1"/>
            <a:endParaRPr lang="en-US" dirty="0"/>
          </a:p>
        </p:txBody>
      </p:sp>
      <p:sp>
        <p:nvSpPr>
          <p:cNvPr id="5" name="TextBox 4"/>
          <p:cNvSpPr txBox="1"/>
          <p:nvPr/>
        </p:nvSpPr>
        <p:spPr>
          <a:xfrm>
            <a:off x="457200" y="1143000"/>
            <a:ext cx="8153400" cy="923330"/>
          </a:xfrm>
          <a:prstGeom prst="rect">
            <a:avLst/>
          </a:prstGeom>
          <a:noFill/>
        </p:spPr>
        <p:txBody>
          <a:bodyPr wrap="square" rtlCol="0">
            <a:spAutoFit/>
          </a:bodyPr>
          <a:lstStyle/>
          <a:p>
            <a:r>
              <a:rPr lang="en-US" dirty="0" smtClean="0"/>
              <a:t>The existing facilities provide approximately one-half of the square footage of space as what industry standards typically provide. In fact, every aspect of facility utilization falls grossly short of industry standards!</a:t>
            </a:r>
            <a:endParaRPr lang="en-US" dirty="0"/>
          </a:p>
        </p:txBody>
      </p:sp>
    </p:spTree>
    <p:extLst>
      <p:ext uri="{BB962C8B-B14F-4D97-AF65-F5344CB8AC3E}">
        <p14:creationId xmlns:p14="http://schemas.microsoft.com/office/powerpoint/2010/main" xmlns="" val="25183261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FACTORS THAT DRIVE THE NEED FOR ADEQUATE FACILITIES</a:t>
            </a:r>
            <a:endParaRPr lang="en-US" b="1" dirty="0"/>
          </a:p>
        </p:txBody>
      </p:sp>
      <p:sp>
        <p:nvSpPr>
          <p:cNvPr id="3" name="TextBox 2"/>
          <p:cNvSpPr txBox="1"/>
          <p:nvPr/>
        </p:nvSpPr>
        <p:spPr>
          <a:xfrm>
            <a:off x="609600" y="1600200"/>
            <a:ext cx="8001000" cy="5078313"/>
          </a:xfrm>
          <a:prstGeom prst="rect">
            <a:avLst/>
          </a:prstGeom>
          <a:noFill/>
        </p:spPr>
        <p:txBody>
          <a:bodyPr wrap="square" rtlCol="0">
            <a:spAutoFit/>
          </a:bodyPr>
          <a:lstStyle/>
          <a:p>
            <a:pPr marL="285750" indent="-285750">
              <a:buFont typeface="Arial" panose="020B0604020202020204" pitchFamily="34" charset="0"/>
              <a:buChar char="•"/>
            </a:pPr>
            <a:r>
              <a:rPr lang="en-US" dirty="0"/>
              <a:t>The Vehicle Storage facilities are undersized and are unable to efficiently </a:t>
            </a:r>
            <a:r>
              <a:rPr lang="en-US" dirty="0" smtClean="0"/>
              <a:t>support current </a:t>
            </a:r>
            <a:r>
              <a:rPr lang="en-US" dirty="0"/>
              <a:t>operations, resulting in a large portion of the multi-million dollar fleet </a:t>
            </a:r>
            <a:r>
              <a:rPr lang="en-US" dirty="0" smtClean="0"/>
              <a:t>being stored </a:t>
            </a:r>
            <a:r>
              <a:rPr lang="en-US" dirty="0"/>
              <a:t>outdoors. This impacts DPW response times during cold and </a:t>
            </a:r>
            <a:r>
              <a:rPr lang="en-US" dirty="0" smtClean="0"/>
              <a:t>inclement weather </a:t>
            </a:r>
            <a:r>
              <a:rPr lang="en-US" dirty="0"/>
              <a:t>conditions. It also contributes to the rapid deterioration of high value </a:t>
            </a:r>
            <a:r>
              <a:rPr lang="en-US" dirty="0" smtClean="0"/>
              <a:t>Town owned </a:t>
            </a:r>
            <a:r>
              <a:rPr lang="en-US" dirty="0"/>
              <a:t>equipment and increases vehicle maintenance </a:t>
            </a:r>
            <a:r>
              <a:rPr lang="en-US" dirty="0" smtClean="0"/>
              <a:t>costs.</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The </a:t>
            </a:r>
            <a:r>
              <a:rPr lang="en-US" dirty="0"/>
              <a:t>DPW Headquarters building is also undersized, lacks adequate office </a:t>
            </a:r>
            <a:r>
              <a:rPr lang="en-US" dirty="0" smtClean="0"/>
              <a:t>space, conference </a:t>
            </a:r>
            <a:r>
              <a:rPr lang="en-US" dirty="0"/>
              <a:t>room, storage areas, and code compliant Men’s and Women’s </a:t>
            </a:r>
            <a:r>
              <a:rPr lang="en-US" dirty="0" smtClean="0"/>
              <a:t>toilets, and is neither handicapped accessible nor handicapped compliant.</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The maintenance area is generally undersized and cannot fit the Fire Department ladder truck inside the maintenance bays.</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The buildings and site have limited public accessibility.</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The physical separation between buildings and departments makes it difficult for DPW/CFD/Parks management to maintain safety and monitor workforce activities.</a:t>
            </a:r>
          </a:p>
        </p:txBody>
      </p:sp>
    </p:spTree>
    <p:extLst>
      <p:ext uri="{BB962C8B-B14F-4D97-AF65-F5344CB8AC3E}">
        <p14:creationId xmlns:p14="http://schemas.microsoft.com/office/powerpoint/2010/main" xmlns="" val="27596491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r>
              <a:rPr lang="en-US" b="1" dirty="0" smtClean="0"/>
              <a:t>FACTORS THAT DRIVE THE NEED FOR ADEQUATE FACILITIES</a:t>
            </a:r>
            <a:endParaRPr lang="en-US" b="1" dirty="0"/>
          </a:p>
        </p:txBody>
      </p:sp>
      <p:sp>
        <p:nvSpPr>
          <p:cNvPr id="4" name="TextBox 3"/>
          <p:cNvSpPr txBox="1"/>
          <p:nvPr/>
        </p:nvSpPr>
        <p:spPr>
          <a:xfrm>
            <a:off x="685800" y="1905000"/>
            <a:ext cx="7620000" cy="2862322"/>
          </a:xfrm>
          <a:prstGeom prst="rect">
            <a:avLst/>
          </a:prstGeom>
          <a:noFill/>
        </p:spPr>
        <p:txBody>
          <a:bodyPr wrap="square" rtlCol="0">
            <a:spAutoFit/>
          </a:bodyPr>
          <a:lstStyle/>
          <a:p>
            <a:pPr marL="285750" indent="-285750">
              <a:buFont typeface="Arial" panose="020B0604020202020204" pitchFamily="34" charset="0"/>
              <a:buChar char="•"/>
            </a:pPr>
            <a:r>
              <a:rPr lang="en-US" dirty="0" smtClean="0"/>
              <a:t>Inadequate working environment, including:</a:t>
            </a:r>
          </a:p>
          <a:p>
            <a:pPr marL="742950" lvl="1" indent="-285750">
              <a:buFont typeface="Arial" panose="020B0604020202020204" pitchFamily="34" charset="0"/>
              <a:buChar char="•"/>
            </a:pPr>
            <a:r>
              <a:rPr lang="en-US" dirty="0" smtClean="0"/>
              <a:t>Poor ventilation</a:t>
            </a:r>
          </a:p>
          <a:p>
            <a:pPr marL="742950" lvl="1" indent="-285750">
              <a:buFont typeface="Arial" panose="020B0604020202020204" pitchFamily="34" charset="0"/>
              <a:buChar char="•"/>
            </a:pPr>
            <a:r>
              <a:rPr lang="en-US" dirty="0" smtClean="0"/>
              <a:t>Inadequate lighting</a:t>
            </a:r>
          </a:p>
          <a:p>
            <a:pPr marL="742950" lvl="1" indent="-285750">
              <a:buFont typeface="Arial" panose="020B0604020202020204" pitchFamily="34" charset="0"/>
              <a:buChar char="•"/>
            </a:pPr>
            <a:r>
              <a:rPr lang="en-US" dirty="0" smtClean="0"/>
              <a:t>Confined workshop areas</a:t>
            </a:r>
          </a:p>
          <a:p>
            <a:pPr marL="742950" lvl="1" indent="-285750">
              <a:buFont typeface="Arial" panose="020B0604020202020204" pitchFamily="34" charset="0"/>
              <a:buChar char="•"/>
            </a:pPr>
            <a:r>
              <a:rPr lang="en-US" dirty="0" smtClean="0"/>
              <a:t>Inadequate facilities for state mandated training</a:t>
            </a:r>
          </a:p>
          <a:p>
            <a:pPr marL="742950" lvl="1" indent="-285750">
              <a:buFont typeface="Arial" panose="020B0604020202020204" pitchFamily="34" charset="0"/>
              <a:buChar char="•"/>
            </a:pPr>
            <a:r>
              <a:rPr lang="en-US" dirty="0" smtClean="0"/>
              <a:t>Inadequate employee facilities for mustering, break-room, toilets, and lockers</a:t>
            </a:r>
          </a:p>
          <a:p>
            <a:endParaRPr lang="en-US" dirty="0" smtClean="0"/>
          </a:p>
          <a:p>
            <a:r>
              <a:rPr lang="en-US" dirty="0" smtClean="0"/>
              <a:t>These deficiencies directly impact operations and the efficiency of service that the DPW, CFD, and Parks Departments are able to provide to the town.</a:t>
            </a:r>
            <a:endParaRPr lang="en-US" dirty="0"/>
          </a:p>
        </p:txBody>
      </p:sp>
    </p:spTree>
    <p:extLst>
      <p:ext uri="{BB962C8B-B14F-4D97-AF65-F5344CB8AC3E}">
        <p14:creationId xmlns:p14="http://schemas.microsoft.com/office/powerpoint/2010/main" xmlns="" val="40399524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392362"/>
          </a:xfrm>
        </p:spPr>
        <p:txBody>
          <a:bodyPr>
            <a:normAutofit fontScale="90000"/>
          </a:bodyPr>
          <a:lstStyle/>
          <a:p>
            <a:r>
              <a:rPr lang="en-US" dirty="0" smtClean="0"/>
              <a:t>INSERT DATA ON SERVICE LIFE AND INCREASED MAINTENANCE OF EQUIPMENT</a:t>
            </a:r>
            <a:br>
              <a:rPr lang="en-US" dirty="0" smtClean="0"/>
            </a:br>
            <a:endParaRPr lang="en-US" dirty="0"/>
          </a:p>
        </p:txBody>
      </p:sp>
    </p:spTree>
    <p:extLst>
      <p:ext uri="{BB962C8B-B14F-4D97-AF65-F5344CB8AC3E}">
        <p14:creationId xmlns:p14="http://schemas.microsoft.com/office/powerpoint/2010/main" xmlns="" val="34561341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Criterion Issued to Consultant by Study Committee</a:t>
            </a:r>
            <a:endParaRPr lang="en-US" b="1" dirty="0"/>
          </a:p>
        </p:txBody>
      </p:sp>
      <p:sp>
        <p:nvSpPr>
          <p:cNvPr id="3" name="TextBox 2"/>
          <p:cNvSpPr txBox="1"/>
          <p:nvPr/>
        </p:nvSpPr>
        <p:spPr>
          <a:xfrm>
            <a:off x="762000" y="1600200"/>
            <a:ext cx="7620000" cy="4247317"/>
          </a:xfrm>
          <a:prstGeom prst="rect">
            <a:avLst/>
          </a:prstGeom>
          <a:noFill/>
        </p:spPr>
        <p:txBody>
          <a:bodyPr wrap="square" rtlCol="0">
            <a:spAutoFit/>
          </a:bodyPr>
          <a:lstStyle/>
          <a:p>
            <a:pPr marL="342900" indent="-342900">
              <a:buFont typeface="+mj-lt"/>
              <a:buAutoNum type="arabicPeriod"/>
            </a:pPr>
            <a:r>
              <a:rPr lang="en-US" dirty="0" smtClean="0"/>
              <a:t>House DPW, Park Operations and CFD at a single site at 629 Randolph Avenue.</a:t>
            </a:r>
          </a:p>
          <a:p>
            <a:pPr marL="342900" indent="-342900">
              <a:buFont typeface="+mj-lt"/>
              <a:buAutoNum type="arabicPeriod"/>
            </a:pPr>
            <a:r>
              <a:rPr lang="en-US" dirty="0" smtClean="0"/>
              <a:t>Cemetery Department to stay at existing facility on the cemetery grounds</a:t>
            </a:r>
          </a:p>
          <a:p>
            <a:pPr marL="342900" indent="-342900">
              <a:buFont typeface="+mj-lt"/>
              <a:buAutoNum type="arabicPeriod"/>
            </a:pPr>
            <a:r>
              <a:rPr lang="en-US" dirty="0" smtClean="0"/>
              <a:t>Establish traffic patterns that effectively separate civilian vehicles from operational vehicles and equipment</a:t>
            </a:r>
          </a:p>
          <a:p>
            <a:pPr marL="342900" indent="-342900">
              <a:buFont typeface="+mj-lt"/>
              <a:buAutoNum type="arabicPeriod"/>
            </a:pPr>
            <a:r>
              <a:rPr lang="en-US" dirty="0" smtClean="0"/>
              <a:t>Utilize, to the extent feasible, as many of the existing buildings at 629 Randolph Avenue campus as is possible</a:t>
            </a:r>
          </a:p>
          <a:p>
            <a:pPr marL="857250" lvl="1" indent="-400050">
              <a:buFont typeface="+mj-lt"/>
              <a:buAutoNum type="romanUcPeriod"/>
            </a:pPr>
            <a:r>
              <a:rPr lang="en-US" dirty="0" smtClean="0"/>
              <a:t>Three existing buildings to be utilized under the optimum reuse plan</a:t>
            </a:r>
          </a:p>
          <a:p>
            <a:pPr marL="1314450" lvl="2" indent="-400050">
              <a:buFont typeface="+mj-lt"/>
              <a:buAutoNum type="alphaLcParenR"/>
            </a:pPr>
            <a:r>
              <a:rPr lang="en-US" dirty="0" smtClean="0"/>
              <a:t>Existing Vehicle Maintenance Garage to be converted to two-story office/admin building</a:t>
            </a:r>
          </a:p>
          <a:p>
            <a:pPr marL="1314450" lvl="2" indent="-400050">
              <a:buFont typeface="+mj-lt"/>
              <a:buAutoNum type="alphaLcParenR"/>
            </a:pPr>
            <a:r>
              <a:rPr lang="en-US" dirty="0" smtClean="0"/>
              <a:t>Existing storage buildings to be converted to bathrooms, locker rooms, crew training, and lunch room</a:t>
            </a:r>
          </a:p>
          <a:p>
            <a:pPr marL="1314450" lvl="2" indent="-400050">
              <a:buFont typeface="+mj-lt"/>
              <a:buAutoNum type="alphaLcParenR"/>
            </a:pPr>
            <a:r>
              <a:rPr lang="en-US" dirty="0" smtClean="0"/>
              <a:t>Use the existing pre-engineered metal building as core element in future expanded vehicle/equipment storage garages</a:t>
            </a:r>
          </a:p>
          <a:p>
            <a:endParaRPr lang="en-US" dirty="0"/>
          </a:p>
        </p:txBody>
      </p:sp>
    </p:spTree>
    <p:extLst>
      <p:ext uri="{BB962C8B-B14F-4D97-AF65-F5344CB8AC3E}">
        <p14:creationId xmlns:p14="http://schemas.microsoft.com/office/powerpoint/2010/main" xmlns="" val="39188988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b="1" dirty="0" smtClean="0"/>
              <a:t>PROPOSED ALTERNATIVES</a:t>
            </a:r>
            <a:r>
              <a:rPr lang="en-US" dirty="0" smtClean="0"/>
              <a:t/>
            </a:r>
            <a:br>
              <a:rPr lang="en-US" dirty="0" smtClean="0"/>
            </a:br>
            <a:endParaRPr lang="en-US" sz="2200" dirty="0"/>
          </a:p>
        </p:txBody>
      </p:sp>
      <p:sp>
        <p:nvSpPr>
          <p:cNvPr id="3" name="Content Placeholder 2"/>
          <p:cNvSpPr>
            <a:spLocks noGrp="1"/>
          </p:cNvSpPr>
          <p:nvPr>
            <p:ph idx="1"/>
          </p:nvPr>
        </p:nvSpPr>
        <p:spPr>
          <a:xfrm>
            <a:off x="457200" y="1265237"/>
            <a:ext cx="8229600" cy="4525963"/>
          </a:xfrm>
        </p:spPr>
        <p:txBody>
          <a:bodyPr>
            <a:normAutofit fontScale="70000" lnSpcReduction="20000"/>
          </a:bodyPr>
          <a:lstStyle/>
          <a:p>
            <a:pPr lvl="0"/>
            <a:r>
              <a:rPr lang="en-US" dirty="0" smtClean="0"/>
              <a:t>In all, fourteen conceptual alternatives were initially generated. </a:t>
            </a:r>
          </a:p>
          <a:p>
            <a:pPr lvl="0"/>
            <a:endParaRPr lang="en-US" dirty="0" smtClean="0"/>
          </a:p>
          <a:p>
            <a:pPr lvl="0"/>
            <a:r>
              <a:rPr lang="en-US" dirty="0" smtClean="0"/>
              <a:t>The Project Team reviewed each alternative and eliminated the concepts which did not effectively meet the operational criteria established by the Committee.</a:t>
            </a:r>
          </a:p>
          <a:p>
            <a:pPr lvl="0"/>
            <a:endParaRPr lang="en-US" dirty="0" smtClean="0"/>
          </a:p>
          <a:p>
            <a:pPr lvl="0"/>
            <a:r>
              <a:rPr lang="en-US" dirty="0" smtClean="0"/>
              <a:t>Eight alternatives were presented to the DPW Yard Study Committee. </a:t>
            </a:r>
          </a:p>
          <a:p>
            <a:pPr lvl="1"/>
            <a:r>
              <a:rPr lang="en-US" dirty="0" smtClean="0"/>
              <a:t>A comparative list of advantages and disadvantages were presented for each alternative. </a:t>
            </a:r>
          </a:p>
          <a:p>
            <a:endParaRPr lang="en-US" dirty="0" smtClean="0"/>
          </a:p>
          <a:p>
            <a:r>
              <a:rPr lang="en-US" dirty="0" smtClean="0"/>
              <a:t>After completing a comprehensive assessment of the alternatives with the DPW Yard Study Committee, Scheme 3C was selected as the most desirable, cost effective and efficient concept.</a:t>
            </a:r>
          </a:p>
        </p:txBody>
      </p:sp>
    </p:spTree>
    <p:extLst>
      <p:ext uri="{BB962C8B-B14F-4D97-AF65-F5344CB8AC3E}">
        <p14:creationId xmlns:p14="http://schemas.microsoft.com/office/powerpoint/2010/main" xmlns="" val="36108773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357</TotalTime>
  <Words>1468</Words>
  <Application>Microsoft Office PowerPoint</Application>
  <PresentationFormat>On-screen Show (4:3)</PresentationFormat>
  <Paragraphs>238</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Milton DPW Yard Needs Assessment Study</vt:lpstr>
      <vt:lpstr>Milton DPW Yard Needs Assessment Study</vt:lpstr>
      <vt:lpstr>Slide 3</vt:lpstr>
      <vt:lpstr>SUMMARY</vt:lpstr>
      <vt:lpstr>FACTORS THAT DRIVE THE NEED FOR ADEQUATE FACILITIES</vt:lpstr>
      <vt:lpstr>FACTORS THAT DRIVE THE NEED FOR ADEQUATE FACILITIES</vt:lpstr>
      <vt:lpstr>INSERT DATA ON SERVICE LIFE AND INCREASED MAINTENANCE OF EQUIPMENT </vt:lpstr>
      <vt:lpstr>Criterion Issued to Consultant by Study Committee</vt:lpstr>
      <vt:lpstr>PROPOSED ALTERNATIVES </vt:lpstr>
      <vt:lpstr>PROPOSED ALTERNATIVE selected by Study Committee</vt:lpstr>
      <vt:lpstr>Sequence and Funding Alternatives for Project Implementation</vt:lpstr>
      <vt:lpstr>Major Project Elements </vt:lpstr>
      <vt:lpstr>Scheduling and Cost Estimate as a Single Phase / Single Project Contract</vt:lpstr>
      <vt:lpstr>Implementation as a Single-Phased / Single-Contract Project Cost Estimate</vt:lpstr>
      <vt:lpstr>Implementation as a Single-Phased / Single-Contract Project Cost Estimate (Continued)</vt:lpstr>
      <vt:lpstr>Implementation as a Single-Phased / Single-Contract Project Cost Estimate (Continued)</vt:lpstr>
      <vt:lpstr>Implementation as a Single-Phased / Single-Contract Project Cost Estimate (Continued)</vt:lpstr>
      <vt:lpstr>Implementation as a Phased Project</vt:lpstr>
      <vt:lpstr>Implementation as a Phased Project</vt:lpstr>
      <vt:lpstr>Scheduling and Cost Estimate as a Multi-Phase / Multi-Contract Projects </vt:lpstr>
      <vt:lpstr>Implementation as Three Multi-Phased / Multi-Contract Projects Cost Estimate</vt:lpstr>
      <vt:lpstr>Next Steps…</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Milton DPW Yard Needs Assessment Study</dc:title>
  <dc:creator>Joseph Lynch</dc:creator>
  <cp:lastModifiedBy> </cp:lastModifiedBy>
  <cp:revision>76</cp:revision>
  <dcterms:created xsi:type="dcterms:W3CDTF">2015-08-28T18:08:28Z</dcterms:created>
  <dcterms:modified xsi:type="dcterms:W3CDTF">2015-08-30T23:15:07Z</dcterms:modified>
</cp:coreProperties>
</file>